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2"/>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x="18288000" cy="10287000"/>
  <p:notesSz cx="6858000" cy="9144000"/>
  <p:embeddedFontLst>
    <p:embeddedFont>
      <p:font typeface="Arbutus Slab" charset="1" panose="020000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notesMasters/notesMaster1.xml" Type="http://schemas.openxmlformats.org/officeDocument/2006/relationships/notesMaster"/><Relationship Id="rId43" Target="theme/theme2.xml" Type="http://schemas.openxmlformats.org/officeDocument/2006/relationships/theme"/><Relationship Id="rId44" Target="notesSlides/notesSlide1.xml" Type="http://schemas.openxmlformats.org/officeDocument/2006/relationships/notesSlide"/><Relationship Id="rId45" Target="fonts/font45.fntdata" Type="http://schemas.openxmlformats.org/officeDocument/2006/relationships/font"/><Relationship Id="rId46" Target="notesSlides/notesSlide2.xml" Type="http://schemas.openxmlformats.org/officeDocument/2006/relationships/notesSlide"/><Relationship Id="rId47" Target="notesSlides/notesSlide3.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Trans Error: 14.7cm</a:t>
            </a:r>
          </a:p>
          <a:p>
            <a:r>
              <a:rPr lang="en-US"/>
              <a:t>Std Error: 1.7cm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Trans Error: 7.58mm</a:t>
            </a:r>
          </a:p>
          <a:p>
            <a:r>
              <a:rPr lang="en-US"/>
              <a:t>Std Error: 0.3mm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 Id="rId7" Target="../media/image2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 Id="rId8" Target="../media/image3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 Id="rId8" Target="../media/image4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2.pn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 Id="rId6" Target="../media/image4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6.png" Type="http://schemas.openxmlformats.org/officeDocument/2006/relationships/image"/><Relationship Id="rId4" Target="../media/image47.png" Type="http://schemas.openxmlformats.org/officeDocument/2006/relationships/image"/><Relationship Id="rId5" Target="../media/image48.png" Type="http://schemas.openxmlformats.org/officeDocument/2006/relationships/image"/><Relationship Id="rId6" Target="../media/image49.png" Type="http://schemas.openxmlformats.org/officeDocument/2006/relationships/image"/><Relationship Id="rId7" Target="../media/image5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1.png" Type="http://schemas.openxmlformats.org/officeDocument/2006/relationships/image"/><Relationship Id="rId4" Target="../media/image52.png" Type="http://schemas.openxmlformats.org/officeDocument/2006/relationships/image"/><Relationship Id="rId5" Target="../media/image53.png" Type="http://schemas.openxmlformats.org/officeDocument/2006/relationships/image"/><Relationship Id="rId6" Target="../media/image54.png" Type="http://schemas.openxmlformats.org/officeDocument/2006/relationships/image"/><Relationship Id="rId7" Target="../media/image5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6.png" Type="http://schemas.openxmlformats.org/officeDocument/2006/relationships/image"/><Relationship Id="rId4" Target="../media/image57.png" Type="http://schemas.openxmlformats.org/officeDocument/2006/relationships/image"/><Relationship Id="rId5" Target="../media/image58.png" Type="http://schemas.openxmlformats.org/officeDocument/2006/relationships/image"/><Relationship Id="rId6" Target="../media/image59.png" Type="http://schemas.openxmlformats.org/officeDocument/2006/relationships/image"/><Relationship Id="rId7" Target="../media/image6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61.png" Type="http://schemas.openxmlformats.org/officeDocument/2006/relationships/image"/><Relationship Id="rId4" Target="../media/image62.png" Type="http://schemas.openxmlformats.org/officeDocument/2006/relationships/image"/><Relationship Id="rId5" Target="../media/image63.png" Type="http://schemas.openxmlformats.org/officeDocument/2006/relationships/image"/><Relationship Id="rId6" Target="../media/image64.png" Type="http://schemas.openxmlformats.org/officeDocument/2006/relationships/image"/><Relationship Id="rId7" Target="../media/image6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66.png" Type="http://schemas.openxmlformats.org/officeDocument/2006/relationships/image"/><Relationship Id="rId4" Target="../media/image67.png" Type="http://schemas.openxmlformats.org/officeDocument/2006/relationships/image"/><Relationship Id="rId5" Target="../media/image68.png" Type="http://schemas.openxmlformats.org/officeDocument/2006/relationships/image"/><Relationship Id="rId6" Target="../media/image69.png" Type="http://schemas.openxmlformats.org/officeDocument/2006/relationships/image"/><Relationship Id="rId7" Target="../media/image7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71.png" Type="http://schemas.openxmlformats.org/officeDocument/2006/relationships/image"/><Relationship Id="rId4" Target="../media/image7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7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7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75.png" Type="http://schemas.openxmlformats.org/officeDocument/2006/relationships/image"/><Relationship Id="rId4" Target="../media/image7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77.jpeg" Type="http://schemas.openxmlformats.org/officeDocument/2006/relationships/image"/><Relationship Id="rId4" Target="../media/VAGrV1owFfs.mp4" Type="http://schemas.openxmlformats.org/officeDocument/2006/relationships/video"/><Relationship Id="rId5" Target="../media/VAGrV1owFfs.mp4" Type="http://schemas.microsoft.com/office/2007/relationships/media"/></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78.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png" Type="http://schemas.openxmlformats.org/officeDocument/2006/relationships/image"/><Relationship Id="rId4" Target="../media/image79.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0.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1.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png" Type="http://schemas.openxmlformats.org/officeDocument/2006/relationships/image"/><Relationship Id="rId4" Target="../media/image8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3.jpe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4.jpe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7.png" Type="http://schemas.openxmlformats.org/officeDocument/2006/relationships/image"/><Relationship Id="rId4" Target="../media/image10.png" Type="http://schemas.openxmlformats.org/officeDocument/2006/relationships/image"/><Relationship Id="rId5" Target="../media/image11.jpeg" Type="http://schemas.openxmlformats.org/officeDocument/2006/relationships/image"/><Relationship Id="rId6"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6.jpeg" Type="http://schemas.openxmlformats.org/officeDocument/2006/relationships/image"/><Relationship Id="rId4" Target="../media/VAGrV7j-uy0.mp4" Type="http://schemas.openxmlformats.org/officeDocument/2006/relationships/video"/><Relationship Id="rId5" Target="../media/VAGrV7j-uy0.mp4" Type="http://schemas.microsoft.com/office/2007/relationships/media"/></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7661894" y="-7661894"/>
            <a:ext cx="2964212" cy="18288000"/>
            <a:chOff x="0" y="0"/>
            <a:chExt cx="780698" cy="4816593"/>
          </a:xfrm>
        </p:grpSpPr>
        <p:sp>
          <p:nvSpPr>
            <p:cNvPr name="Freeform 3" id="3"/>
            <p:cNvSpPr/>
            <p:nvPr/>
          </p:nvSpPr>
          <p:spPr>
            <a:xfrm flipH="false" flipV="false" rot="0">
              <a:off x="0" y="0"/>
              <a:ext cx="780698" cy="4816592"/>
            </a:xfrm>
            <a:custGeom>
              <a:avLst/>
              <a:gdLst/>
              <a:ahLst/>
              <a:cxnLst/>
              <a:rect r="r" b="b" t="t" l="l"/>
              <a:pathLst>
                <a:path h="4816592" w="780698">
                  <a:moveTo>
                    <a:pt x="0" y="0"/>
                  </a:moveTo>
                  <a:lnTo>
                    <a:pt x="780698" y="0"/>
                  </a:lnTo>
                  <a:lnTo>
                    <a:pt x="780698" y="4816592"/>
                  </a:lnTo>
                  <a:lnTo>
                    <a:pt x="0" y="4816592"/>
                  </a:lnTo>
                  <a:close/>
                </a:path>
              </a:pathLst>
            </a:custGeom>
            <a:solidFill>
              <a:srgbClr val="291B25"/>
            </a:solidFill>
          </p:spPr>
        </p:sp>
        <p:sp>
          <p:nvSpPr>
            <p:cNvPr name="TextBox 4" id="4"/>
            <p:cNvSpPr txBox="true"/>
            <p:nvPr/>
          </p:nvSpPr>
          <p:spPr>
            <a:xfrm>
              <a:off x="0" y="-47625"/>
              <a:ext cx="780698" cy="4864218"/>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5400000">
            <a:off x="8776764" y="775764"/>
            <a:ext cx="734472" cy="18288000"/>
            <a:chOff x="0" y="0"/>
            <a:chExt cx="193441" cy="4816593"/>
          </a:xfrm>
        </p:grpSpPr>
        <p:sp>
          <p:nvSpPr>
            <p:cNvPr name="Freeform 6" id="6"/>
            <p:cNvSpPr/>
            <p:nvPr/>
          </p:nvSpPr>
          <p:spPr>
            <a:xfrm flipH="false" flipV="false" rot="0">
              <a:off x="0" y="0"/>
              <a:ext cx="193441" cy="4816592"/>
            </a:xfrm>
            <a:custGeom>
              <a:avLst/>
              <a:gdLst/>
              <a:ahLst/>
              <a:cxnLst/>
              <a:rect r="r" b="b" t="t" l="l"/>
              <a:pathLst>
                <a:path h="4816592" w="193441">
                  <a:moveTo>
                    <a:pt x="0" y="0"/>
                  </a:moveTo>
                  <a:lnTo>
                    <a:pt x="193441" y="0"/>
                  </a:lnTo>
                  <a:lnTo>
                    <a:pt x="193441" y="4816592"/>
                  </a:lnTo>
                  <a:lnTo>
                    <a:pt x="0" y="4816592"/>
                  </a:lnTo>
                  <a:close/>
                </a:path>
              </a:pathLst>
            </a:custGeom>
            <a:solidFill>
              <a:srgbClr val="291B25"/>
            </a:solidFill>
          </p:spPr>
        </p:sp>
        <p:sp>
          <p:nvSpPr>
            <p:cNvPr name="TextBox 7" id="7"/>
            <p:cNvSpPr txBox="true"/>
            <p:nvPr/>
          </p:nvSpPr>
          <p:spPr>
            <a:xfrm>
              <a:off x="0" y="-47625"/>
              <a:ext cx="193441" cy="4864218"/>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139871" y="3747557"/>
            <a:ext cx="8057600" cy="5021626"/>
            <a:chOff x="0" y="0"/>
            <a:chExt cx="2122166" cy="1322568"/>
          </a:xfrm>
        </p:grpSpPr>
        <p:sp>
          <p:nvSpPr>
            <p:cNvPr name="Freeform 9" id="9"/>
            <p:cNvSpPr/>
            <p:nvPr/>
          </p:nvSpPr>
          <p:spPr>
            <a:xfrm flipH="false" flipV="false" rot="0">
              <a:off x="0" y="0"/>
              <a:ext cx="2122166" cy="1322568"/>
            </a:xfrm>
            <a:custGeom>
              <a:avLst/>
              <a:gdLst/>
              <a:ahLst/>
              <a:cxnLst/>
              <a:rect r="r" b="b" t="t" l="l"/>
              <a:pathLst>
                <a:path h="1322568" w="2122166">
                  <a:moveTo>
                    <a:pt x="49002" y="0"/>
                  </a:moveTo>
                  <a:lnTo>
                    <a:pt x="2073164" y="0"/>
                  </a:lnTo>
                  <a:cubicBezTo>
                    <a:pt x="2086160" y="0"/>
                    <a:pt x="2098624" y="5163"/>
                    <a:pt x="2107814" y="14352"/>
                  </a:cubicBezTo>
                  <a:cubicBezTo>
                    <a:pt x="2117004" y="23542"/>
                    <a:pt x="2122166" y="36006"/>
                    <a:pt x="2122166" y="49002"/>
                  </a:cubicBezTo>
                  <a:lnTo>
                    <a:pt x="2122166" y="1273566"/>
                  </a:lnTo>
                  <a:cubicBezTo>
                    <a:pt x="2122166" y="1300629"/>
                    <a:pt x="2100227" y="1322568"/>
                    <a:pt x="2073164" y="1322568"/>
                  </a:cubicBezTo>
                  <a:lnTo>
                    <a:pt x="49002" y="1322568"/>
                  </a:lnTo>
                  <a:cubicBezTo>
                    <a:pt x="21939" y="1322568"/>
                    <a:pt x="0" y="1300629"/>
                    <a:pt x="0" y="1273566"/>
                  </a:cubicBezTo>
                  <a:lnTo>
                    <a:pt x="0" y="49002"/>
                  </a:lnTo>
                  <a:cubicBezTo>
                    <a:pt x="0" y="21939"/>
                    <a:pt x="21939" y="0"/>
                    <a:pt x="49002" y="0"/>
                  </a:cubicBezTo>
                  <a:close/>
                </a:path>
              </a:pathLst>
            </a:custGeom>
            <a:solidFill>
              <a:srgbClr val="000000">
                <a:alpha val="0"/>
              </a:srgbClr>
            </a:solidFill>
            <a:ln w="38100" cap="rnd">
              <a:solidFill>
                <a:srgbClr val="291B25"/>
              </a:solidFill>
              <a:prstDash val="solid"/>
              <a:round/>
            </a:ln>
          </p:spPr>
        </p:sp>
        <p:sp>
          <p:nvSpPr>
            <p:cNvPr name="TextBox 10" id="10"/>
            <p:cNvSpPr txBox="true"/>
            <p:nvPr/>
          </p:nvSpPr>
          <p:spPr>
            <a:xfrm>
              <a:off x="0" y="-47625"/>
              <a:ext cx="2122166" cy="1370193"/>
            </a:xfrm>
            <a:prstGeom prst="rect">
              <a:avLst/>
            </a:prstGeom>
          </p:spPr>
          <p:txBody>
            <a:bodyPr anchor="ctr" rtlCol="false" tIns="50800" lIns="50800" bIns="50800" rIns="50800"/>
            <a:lstStyle/>
            <a:p>
              <a:pPr algn="ctr">
                <a:lnSpc>
                  <a:spcPts val="3499"/>
                </a:lnSpc>
              </a:pPr>
              <a:r>
                <a:rPr lang="en-US" sz="2499">
                  <a:solidFill>
                    <a:srgbClr val="FFFFFF"/>
                  </a:solidFill>
                  <a:latin typeface="Arbutus Slab"/>
                  <a:ea typeface="Arbutus Slab"/>
                  <a:cs typeface="Arbutus Slab"/>
                  <a:sym typeface="Arbutus Slab"/>
                </a:rPr>
                <a:t>f</a:t>
              </a:r>
            </a:p>
          </p:txBody>
        </p:sp>
      </p:grpSp>
      <p:sp>
        <p:nvSpPr>
          <p:cNvPr name="TextBox 11" id="11"/>
          <p:cNvSpPr txBox="true"/>
          <p:nvPr/>
        </p:nvSpPr>
        <p:spPr>
          <a:xfrm rot="0">
            <a:off x="1371510" y="76200"/>
            <a:ext cx="15215030" cy="2888012"/>
          </a:xfrm>
          <a:prstGeom prst="rect">
            <a:avLst/>
          </a:prstGeom>
        </p:spPr>
        <p:txBody>
          <a:bodyPr anchor="t" rtlCol="false" tIns="0" lIns="0" bIns="0" rIns="0">
            <a:spAutoFit/>
          </a:bodyPr>
          <a:lstStyle/>
          <a:p>
            <a:pPr algn="ctr">
              <a:lnSpc>
                <a:spcPts val="7562"/>
              </a:lnSpc>
            </a:pPr>
            <a:r>
              <a:rPr lang="en-US" sz="7002" spc="-140">
                <a:solidFill>
                  <a:srgbClr val="FFFFFF"/>
                </a:solidFill>
                <a:latin typeface="Arbutus Slab"/>
                <a:ea typeface="Arbutus Slab"/>
                <a:cs typeface="Arbutus Slab"/>
                <a:sym typeface="Arbutus Slab"/>
              </a:rPr>
              <a:t>Design and Control of the Lift Subsystem of a Two-Wheeled Forklift Robot</a:t>
            </a:r>
          </a:p>
        </p:txBody>
      </p:sp>
      <p:sp>
        <p:nvSpPr>
          <p:cNvPr name="TextBox 12" id="12"/>
          <p:cNvSpPr txBox="true"/>
          <p:nvPr/>
        </p:nvSpPr>
        <p:spPr>
          <a:xfrm rot="0">
            <a:off x="17275996" y="9676336"/>
            <a:ext cx="203388" cy="487633"/>
          </a:xfrm>
          <a:prstGeom prst="rect">
            <a:avLst/>
          </a:prstGeom>
        </p:spPr>
        <p:txBody>
          <a:bodyPr anchor="t" rtlCol="false" tIns="0" lIns="0" bIns="0" rIns="0" wrap="none">
            <a:spAutoFit/>
          </a:bodyPr>
          <a:lstStyle/>
          <a:p>
            <a:pPr algn="ctr">
              <a:lnSpc>
                <a:spcPts val="3499"/>
              </a:lnSpc>
              <a:spcBef>
                <a:spcPct val="0"/>
              </a:spcBef>
            </a:pPr>
            <a:r>
              <a:rPr lang="en-US" sz="2499">
                <a:solidFill>
                  <a:srgbClr val="FFFFFF"/>
                </a:solidFill>
                <a:latin typeface="Arbutus Slab"/>
                <a:ea typeface="Arbutus Slab"/>
                <a:cs typeface="Arbutus Slab"/>
                <a:sym typeface="Arbutus Slab"/>
              </a:rPr>
              <a:t>1</a:t>
            </a:r>
          </a:p>
        </p:txBody>
      </p:sp>
      <p:sp>
        <p:nvSpPr>
          <p:cNvPr name="TextBox 13" id="13"/>
          <p:cNvSpPr txBox="true"/>
          <p:nvPr/>
        </p:nvSpPr>
        <p:spPr>
          <a:xfrm rot="0">
            <a:off x="6438840" y="9684814"/>
            <a:ext cx="5410319"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Sergio Esteban Quintero Benavides</a:t>
            </a:r>
          </a:p>
        </p:txBody>
      </p:sp>
      <p:sp>
        <p:nvSpPr>
          <p:cNvPr name="TextBox 14" id="14"/>
          <p:cNvSpPr txBox="true"/>
          <p:nvPr/>
        </p:nvSpPr>
        <p:spPr>
          <a:xfrm rot="0">
            <a:off x="421400" y="9684814"/>
            <a:ext cx="2734017"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2025/08/06</a:t>
            </a:r>
          </a:p>
        </p:txBody>
      </p:sp>
      <p:sp>
        <p:nvSpPr>
          <p:cNvPr name="TextBox 15" id="15"/>
          <p:cNvSpPr txBox="true"/>
          <p:nvPr/>
        </p:nvSpPr>
        <p:spPr>
          <a:xfrm rot="0">
            <a:off x="310942" y="3811317"/>
            <a:ext cx="7769974" cy="4751071"/>
          </a:xfrm>
          <a:prstGeom prst="rect">
            <a:avLst/>
          </a:prstGeom>
        </p:spPr>
        <p:txBody>
          <a:bodyPr anchor="t" rtlCol="false" tIns="0" lIns="0" bIns="0" rIns="0">
            <a:spAutoFit/>
          </a:bodyPr>
          <a:lstStyle/>
          <a:p>
            <a:pPr algn="ctr">
              <a:lnSpc>
                <a:spcPts val="6579"/>
              </a:lnSpc>
            </a:pPr>
            <a:r>
              <a:rPr lang="en-US" sz="4699">
                <a:solidFill>
                  <a:srgbClr val="291B25"/>
                </a:solidFill>
                <a:latin typeface="Arbutus Slab"/>
                <a:ea typeface="Arbutus Slab"/>
                <a:cs typeface="Arbutus Slab"/>
                <a:sym typeface="Arbutus Slab"/>
              </a:rPr>
              <a:t>Content</a:t>
            </a:r>
          </a:p>
          <a:p>
            <a:pPr algn="just">
              <a:lnSpc>
                <a:spcPts val="5179"/>
              </a:lnSpc>
            </a:pPr>
            <a:r>
              <a:rPr lang="en-US" sz="3699">
                <a:solidFill>
                  <a:srgbClr val="291B25"/>
                </a:solidFill>
                <a:latin typeface="Arbutus Slab"/>
                <a:ea typeface="Arbutus Slab"/>
                <a:cs typeface="Arbutus Slab"/>
                <a:sym typeface="Arbutus Slab"/>
              </a:rPr>
              <a:t>I.   </a:t>
            </a:r>
            <a:r>
              <a:rPr lang="en-US" sz="3699">
                <a:solidFill>
                  <a:srgbClr val="291B25"/>
                </a:solidFill>
                <a:latin typeface="Arbutus Slab"/>
                <a:ea typeface="Arbutus Slab"/>
                <a:cs typeface="Arbutus Slab"/>
                <a:sym typeface="Arbutus Slab"/>
              </a:rPr>
              <a:t>Introduction</a:t>
            </a:r>
          </a:p>
          <a:p>
            <a:pPr algn="just">
              <a:lnSpc>
                <a:spcPts val="5179"/>
              </a:lnSpc>
            </a:pPr>
            <a:r>
              <a:rPr lang="en-US" sz="3699">
                <a:solidFill>
                  <a:srgbClr val="291B25"/>
                </a:solidFill>
                <a:latin typeface="Arbutus Slab"/>
                <a:ea typeface="Arbutus Slab"/>
                <a:cs typeface="Arbutus Slab"/>
                <a:sym typeface="Arbutus Slab"/>
              </a:rPr>
              <a:t>II.  Lift m</a:t>
            </a:r>
            <a:r>
              <a:rPr lang="en-US" sz="3699">
                <a:solidFill>
                  <a:srgbClr val="291B25"/>
                </a:solidFill>
                <a:latin typeface="Arbutus Slab"/>
                <a:ea typeface="Arbutus Slab"/>
                <a:cs typeface="Arbutus Slab"/>
                <a:sym typeface="Arbutus Slab"/>
              </a:rPr>
              <a:t>echanical design</a:t>
            </a:r>
          </a:p>
          <a:p>
            <a:pPr algn="just">
              <a:lnSpc>
                <a:spcPts val="5179"/>
              </a:lnSpc>
            </a:pPr>
            <a:r>
              <a:rPr lang="en-US" sz="3699">
                <a:solidFill>
                  <a:srgbClr val="291B25"/>
                </a:solidFill>
                <a:latin typeface="Arbutus Slab"/>
                <a:ea typeface="Arbutus Slab"/>
                <a:cs typeface="Arbutus Slab"/>
                <a:sym typeface="Arbutus Slab"/>
              </a:rPr>
              <a:t>III. </a:t>
            </a:r>
            <a:r>
              <a:rPr lang="en-US" sz="3699">
                <a:solidFill>
                  <a:srgbClr val="291B25"/>
                </a:solidFill>
                <a:latin typeface="Arbutus Slab"/>
                <a:ea typeface="Arbutus Slab"/>
                <a:cs typeface="Arbutus Slab"/>
                <a:sym typeface="Arbutus Slab"/>
              </a:rPr>
              <a:t>Modeling</a:t>
            </a:r>
          </a:p>
          <a:p>
            <a:pPr algn="just">
              <a:lnSpc>
                <a:spcPts val="5179"/>
              </a:lnSpc>
            </a:pPr>
            <a:r>
              <a:rPr lang="en-US" sz="3699">
                <a:solidFill>
                  <a:srgbClr val="291B25"/>
                </a:solidFill>
                <a:latin typeface="Arbutus Slab"/>
                <a:ea typeface="Arbutus Slab"/>
                <a:cs typeface="Arbutus Slab"/>
                <a:sym typeface="Arbutus Slab"/>
              </a:rPr>
              <a:t>IV. C</a:t>
            </a:r>
            <a:r>
              <a:rPr lang="en-US" sz="3699">
                <a:solidFill>
                  <a:srgbClr val="291B25"/>
                </a:solidFill>
                <a:latin typeface="Arbutus Slab"/>
                <a:ea typeface="Arbutus Slab"/>
                <a:cs typeface="Arbutus Slab"/>
                <a:sym typeface="Arbutus Slab"/>
              </a:rPr>
              <a:t>ontrol</a:t>
            </a:r>
          </a:p>
          <a:p>
            <a:pPr algn="just">
              <a:lnSpc>
                <a:spcPts val="5179"/>
              </a:lnSpc>
            </a:pPr>
            <a:r>
              <a:rPr lang="en-US" sz="3699">
                <a:solidFill>
                  <a:srgbClr val="291B25"/>
                </a:solidFill>
                <a:latin typeface="Arbutus Slab"/>
                <a:ea typeface="Arbutus Slab"/>
                <a:cs typeface="Arbutus Slab"/>
                <a:sym typeface="Arbutus Slab"/>
              </a:rPr>
              <a:t>V.  Simulation results</a:t>
            </a:r>
          </a:p>
          <a:p>
            <a:pPr algn="just">
              <a:lnSpc>
                <a:spcPts val="5179"/>
              </a:lnSpc>
            </a:pPr>
            <a:r>
              <a:rPr lang="en-US" sz="3699">
                <a:solidFill>
                  <a:srgbClr val="291B25"/>
                </a:solidFill>
                <a:latin typeface="Arbutus Slab"/>
                <a:ea typeface="Arbutus Slab"/>
                <a:cs typeface="Arbutus Slab"/>
                <a:sym typeface="Arbutus Slab"/>
              </a:rPr>
              <a:t>VI. </a:t>
            </a:r>
            <a:r>
              <a:rPr lang="en-US" sz="3699">
                <a:solidFill>
                  <a:srgbClr val="291B25"/>
                </a:solidFill>
                <a:latin typeface="Arbutus Slab"/>
                <a:ea typeface="Arbutus Slab"/>
                <a:cs typeface="Arbutus Slab"/>
                <a:sym typeface="Arbutus Slab"/>
              </a:rPr>
              <a:t>Conclusions and Future Work</a:t>
            </a:r>
          </a:p>
        </p:txBody>
      </p:sp>
      <p:sp>
        <p:nvSpPr>
          <p:cNvPr name="Freeform 16" id="16"/>
          <p:cNvSpPr/>
          <p:nvPr/>
        </p:nvSpPr>
        <p:spPr>
          <a:xfrm flipH="false" flipV="false" rot="0">
            <a:off x="11068007" y="8048056"/>
            <a:ext cx="3613439" cy="1041160"/>
          </a:xfrm>
          <a:custGeom>
            <a:avLst/>
            <a:gdLst/>
            <a:ahLst/>
            <a:cxnLst/>
            <a:rect r="r" b="b" t="t" l="l"/>
            <a:pathLst>
              <a:path h="1041160" w="3613439">
                <a:moveTo>
                  <a:pt x="0" y="0"/>
                </a:moveTo>
                <a:lnTo>
                  <a:pt x="3613439" y="0"/>
                </a:lnTo>
                <a:lnTo>
                  <a:pt x="3613439" y="1041160"/>
                </a:lnTo>
                <a:lnTo>
                  <a:pt x="0" y="1041160"/>
                </a:lnTo>
                <a:lnTo>
                  <a:pt x="0" y="0"/>
                </a:lnTo>
                <a:close/>
              </a:path>
            </a:pathLst>
          </a:custGeom>
          <a:blipFill>
            <a:blip r:embed="rId3"/>
            <a:stretch>
              <a:fillRect l="0" t="0" r="0" b="0"/>
            </a:stretch>
          </a:blipFill>
        </p:spPr>
      </p:sp>
      <p:sp>
        <p:nvSpPr>
          <p:cNvPr name="TextBox 17" id="17"/>
          <p:cNvSpPr txBox="true"/>
          <p:nvPr/>
        </p:nvSpPr>
        <p:spPr>
          <a:xfrm rot="0">
            <a:off x="8346894" y="4030780"/>
            <a:ext cx="9055666" cy="3683001"/>
          </a:xfrm>
          <a:prstGeom prst="rect">
            <a:avLst/>
          </a:prstGeom>
        </p:spPr>
        <p:txBody>
          <a:bodyPr anchor="t" rtlCol="false" tIns="0" lIns="0" bIns="0" rIns="0">
            <a:spAutoFit/>
          </a:bodyPr>
          <a:lstStyle/>
          <a:p>
            <a:pPr algn="ctr">
              <a:lnSpc>
                <a:spcPts val="4899"/>
              </a:lnSpc>
            </a:pPr>
            <a:r>
              <a:rPr lang="en-US" sz="3499">
                <a:solidFill>
                  <a:srgbClr val="291B25"/>
                </a:solidFill>
                <a:latin typeface="Arbutus Slab"/>
                <a:ea typeface="Arbutus Slab"/>
                <a:cs typeface="Arbutus Slab"/>
                <a:sym typeface="Arbutus Slab"/>
              </a:rPr>
              <a:t>Sergio Esteban Quintero Benavides</a:t>
            </a:r>
          </a:p>
          <a:p>
            <a:pPr algn="ctr">
              <a:lnSpc>
                <a:spcPts val="4899"/>
              </a:lnSpc>
            </a:pPr>
            <a:r>
              <a:rPr lang="en-US" sz="3499">
                <a:solidFill>
                  <a:srgbClr val="291B25"/>
                </a:solidFill>
                <a:latin typeface="Arbutus Slab"/>
                <a:ea typeface="Arbutus Slab"/>
                <a:cs typeface="Arbutus Slab"/>
                <a:sym typeface="Arbutus Slab"/>
              </a:rPr>
              <a:t>Keio University</a:t>
            </a:r>
          </a:p>
          <a:p>
            <a:pPr algn="ctr">
              <a:lnSpc>
                <a:spcPts val="4899"/>
              </a:lnSpc>
            </a:pPr>
            <a:r>
              <a:rPr lang="en-US" sz="3499">
                <a:solidFill>
                  <a:srgbClr val="291B25"/>
                </a:solidFill>
                <a:latin typeface="Arbutus Slab"/>
                <a:ea typeface="Arbutus Slab"/>
                <a:cs typeface="Arbutus Slab"/>
                <a:sym typeface="Arbutus Slab"/>
              </a:rPr>
              <a:t>Faculty of Science and Technology</a:t>
            </a:r>
          </a:p>
          <a:p>
            <a:pPr algn="ctr">
              <a:lnSpc>
                <a:spcPts val="4899"/>
              </a:lnSpc>
            </a:pPr>
            <a:r>
              <a:rPr lang="en-US" sz="3499">
                <a:solidFill>
                  <a:srgbClr val="291B25"/>
                </a:solidFill>
                <a:latin typeface="Arbutus Slab"/>
                <a:ea typeface="Arbutus Slab"/>
                <a:cs typeface="Arbutus Slab"/>
                <a:sym typeface="Arbutus Slab"/>
              </a:rPr>
              <a:t>School of Integrated Design Engineering</a:t>
            </a:r>
          </a:p>
          <a:p>
            <a:pPr algn="ctr">
              <a:lnSpc>
                <a:spcPts val="4899"/>
              </a:lnSpc>
            </a:pPr>
            <a:r>
              <a:rPr lang="en-US" sz="3499">
                <a:solidFill>
                  <a:srgbClr val="291B25"/>
                </a:solidFill>
                <a:latin typeface="Arbutus Slab"/>
                <a:ea typeface="Arbutus Slab"/>
                <a:cs typeface="Arbutus Slab"/>
                <a:sym typeface="Arbutus Slab"/>
              </a:rPr>
              <a:t>Murakami Laboratory</a:t>
            </a:r>
          </a:p>
          <a:p>
            <a:pPr algn="ctr">
              <a:lnSpc>
                <a:spcPts val="4899"/>
              </a:lnSpc>
            </a:pPr>
            <a:r>
              <a:rPr lang="en-US" sz="3499">
                <a:solidFill>
                  <a:srgbClr val="291B25"/>
                </a:solidFill>
                <a:latin typeface="Arbutus Slab"/>
                <a:ea typeface="Arbutus Slab"/>
                <a:cs typeface="Arbutus Slab"/>
                <a:sym typeface="Arbutus Slab"/>
              </a:rPr>
              <a:t>2nd year – Master’s degree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503151" y="294067"/>
            <a:ext cx="1512298" cy="1469265"/>
          </a:xfrm>
          <a:custGeom>
            <a:avLst/>
            <a:gdLst/>
            <a:ahLst/>
            <a:cxnLst/>
            <a:rect r="r" b="b" t="t" l="l"/>
            <a:pathLst>
              <a:path h="1469265" w="1512298">
                <a:moveTo>
                  <a:pt x="0" y="0"/>
                </a:moveTo>
                <a:lnTo>
                  <a:pt x="1512298" y="0"/>
                </a:lnTo>
                <a:lnTo>
                  <a:pt x="1512298" y="1469266"/>
                </a:lnTo>
                <a:lnTo>
                  <a:pt x="0" y="1469266"/>
                </a:lnTo>
                <a:lnTo>
                  <a:pt x="0" y="0"/>
                </a:lnTo>
                <a:close/>
              </a:path>
            </a:pathLst>
          </a:custGeom>
          <a:blipFill>
            <a:blip r:embed="rId2"/>
            <a:stretch>
              <a:fillRect l="0" t="0" r="0" b="0"/>
            </a:stretch>
          </a:blipFill>
        </p:spPr>
      </p:sp>
      <p:sp>
        <p:nvSpPr>
          <p:cNvPr name="Freeform 3" id="3"/>
          <p:cNvSpPr/>
          <p:nvPr/>
        </p:nvSpPr>
        <p:spPr>
          <a:xfrm flipH="false" flipV="false" rot="0">
            <a:off x="8297295" y="3131726"/>
            <a:ext cx="9554286" cy="1538065"/>
          </a:xfrm>
          <a:custGeom>
            <a:avLst/>
            <a:gdLst/>
            <a:ahLst/>
            <a:cxnLst/>
            <a:rect r="r" b="b" t="t" l="l"/>
            <a:pathLst>
              <a:path h="1538065" w="9554286">
                <a:moveTo>
                  <a:pt x="0" y="0"/>
                </a:moveTo>
                <a:lnTo>
                  <a:pt x="9554285" y="0"/>
                </a:lnTo>
                <a:lnTo>
                  <a:pt x="9554285" y="1538065"/>
                </a:lnTo>
                <a:lnTo>
                  <a:pt x="0" y="15380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1412746" y="3009039"/>
            <a:ext cx="471344" cy="557910"/>
            <a:chOff x="0" y="0"/>
            <a:chExt cx="124140" cy="146939"/>
          </a:xfrm>
        </p:grpSpPr>
        <p:sp>
          <p:nvSpPr>
            <p:cNvPr name="Freeform 5" id="5"/>
            <p:cNvSpPr/>
            <p:nvPr/>
          </p:nvSpPr>
          <p:spPr>
            <a:xfrm flipH="false" flipV="false" rot="0">
              <a:off x="0" y="0"/>
              <a:ext cx="124140" cy="146939"/>
            </a:xfrm>
            <a:custGeom>
              <a:avLst/>
              <a:gdLst/>
              <a:ahLst/>
              <a:cxnLst/>
              <a:rect r="r" b="b" t="t" l="l"/>
              <a:pathLst>
                <a:path h="146939" w="124140">
                  <a:moveTo>
                    <a:pt x="0" y="0"/>
                  </a:moveTo>
                  <a:lnTo>
                    <a:pt x="124140" y="0"/>
                  </a:lnTo>
                  <a:lnTo>
                    <a:pt x="124140" y="146939"/>
                  </a:lnTo>
                  <a:lnTo>
                    <a:pt x="0" y="146939"/>
                  </a:lnTo>
                  <a:close/>
                </a:path>
              </a:pathLst>
            </a:custGeom>
            <a:solidFill>
              <a:srgbClr val="000000">
                <a:alpha val="0"/>
              </a:srgbClr>
            </a:solidFill>
            <a:ln w="38100" cap="sq">
              <a:solidFill>
                <a:srgbClr val="5E17EB"/>
              </a:solidFill>
              <a:prstDash val="solid"/>
              <a:miter/>
            </a:ln>
          </p:spPr>
        </p:sp>
        <p:sp>
          <p:nvSpPr>
            <p:cNvPr name="TextBox 6" id="6"/>
            <p:cNvSpPr txBox="true"/>
            <p:nvPr/>
          </p:nvSpPr>
          <p:spPr>
            <a:xfrm>
              <a:off x="0" y="-47625"/>
              <a:ext cx="124140" cy="194564"/>
            </a:xfrm>
            <a:prstGeom prst="rect">
              <a:avLst/>
            </a:prstGeom>
          </p:spPr>
          <p:txBody>
            <a:bodyPr anchor="ctr" rtlCol="false" tIns="50800" lIns="50800" bIns="50800" rIns="50800"/>
            <a:lstStyle/>
            <a:p>
              <a:pPr algn="ctr">
                <a:lnSpc>
                  <a:spcPts val="3499"/>
                </a:lnSpc>
              </a:pPr>
            </a:p>
          </p:txBody>
        </p:sp>
      </p:grpSp>
      <p:grpSp>
        <p:nvGrpSpPr>
          <p:cNvPr name="Group 7" id="7"/>
          <p:cNvGrpSpPr/>
          <p:nvPr/>
        </p:nvGrpSpPr>
        <p:grpSpPr>
          <a:xfrm rot="0">
            <a:off x="9729035" y="3186525"/>
            <a:ext cx="361746" cy="380423"/>
            <a:chOff x="0" y="0"/>
            <a:chExt cx="95275" cy="100194"/>
          </a:xfrm>
        </p:grpSpPr>
        <p:sp>
          <p:nvSpPr>
            <p:cNvPr name="Freeform 8" id="8"/>
            <p:cNvSpPr/>
            <p:nvPr/>
          </p:nvSpPr>
          <p:spPr>
            <a:xfrm flipH="false" flipV="false" rot="0">
              <a:off x="0" y="0"/>
              <a:ext cx="95275" cy="100194"/>
            </a:xfrm>
            <a:custGeom>
              <a:avLst/>
              <a:gdLst/>
              <a:ahLst/>
              <a:cxnLst/>
              <a:rect r="r" b="b" t="t" l="l"/>
              <a:pathLst>
                <a:path h="100194" w="95275">
                  <a:moveTo>
                    <a:pt x="0" y="0"/>
                  </a:moveTo>
                  <a:lnTo>
                    <a:pt x="95275" y="0"/>
                  </a:lnTo>
                  <a:lnTo>
                    <a:pt x="95275" y="100194"/>
                  </a:lnTo>
                  <a:lnTo>
                    <a:pt x="0" y="100194"/>
                  </a:lnTo>
                  <a:close/>
                </a:path>
              </a:pathLst>
            </a:custGeom>
            <a:solidFill>
              <a:srgbClr val="000000">
                <a:alpha val="0"/>
              </a:srgbClr>
            </a:solidFill>
            <a:ln w="38100" cap="sq">
              <a:solidFill>
                <a:srgbClr val="5E17EB"/>
              </a:solidFill>
              <a:prstDash val="solid"/>
              <a:miter/>
            </a:ln>
          </p:spPr>
        </p:sp>
        <p:sp>
          <p:nvSpPr>
            <p:cNvPr name="TextBox 9" id="9"/>
            <p:cNvSpPr txBox="true"/>
            <p:nvPr/>
          </p:nvSpPr>
          <p:spPr>
            <a:xfrm>
              <a:off x="0" y="-47625"/>
              <a:ext cx="95275" cy="147819"/>
            </a:xfrm>
            <a:prstGeom prst="rect">
              <a:avLst/>
            </a:prstGeom>
          </p:spPr>
          <p:txBody>
            <a:bodyPr anchor="ctr" rtlCol="false" tIns="50800" lIns="50800" bIns="50800" rIns="50800"/>
            <a:lstStyle/>
            <a:p>
              <a:pPr algn="ctr">
                <a:lnSpc>
                  <a:spcPts val="3499"/>
                </a:lnSpc>
              </a:pPr>
            </a:p>
          </p:txBody>
        </p:sp>
      </p:grpSp>
      <p:grpSp>
        <p:nvGrpSpPr>
          <p:cNvPr name="Group 10" id="10"/>
          <p:cNvGrpSpPr/>
          <p:nvPr/>
        </p:nvGrpSpPr>
        <p:grpSpPr>
          <a:xfrm rot="0">
            <a:off x="13672060" y="3566948"/>
            <a:ext cx="361746" cy="380423"/>
            <a:chOff x="0" y="0"/>
            <a:chExt cx="95275" cy="100194"/>
          </a:xfrm>
        </p:grpSpPr>
        <p:sp>
          <p:nvSpPr>
            <p:cNvPr name="Freeform 11" id="11"/>
            <p:cNvSpPr/>
            <p:nvPr/>
          </p:nvSpPr>
          <p:spPr>
            <a:xfrm flipH="false" flipV="false" rot="0">
              <a:off x="0" y="0"/>
              <a:ext cx="95275" cy="100194"/>
            </a:xfrm>
            <a:custGeom>
              <a:avLst/>
              <a:gdLst/>
              <a:ahLst/>
              <a:cxnLst/>
              <a:rect r="r" b="b" t="t" l="l"/>
              <a:pathLst>
                <a:path h="100194" w="95275">
                  <a:moveTo>
                    <a:pt x="0" y="0"/>
                  </a:moveTo>
                  <a:lnTo>
                    <a:pt x="95275" y="0"/>
                  </a:lnTo>
                  <a:lnTo>
                    <a:pt x="95275" y="100194"/>
                  </a:lnTo>
                  <a:lnTo>
                    <a:pt x="0" y="100194"/>
                  </a:lnTo>
                  <a:close/>
                </a:path>
              </a:pathLst>
            </a:custGeom>
            <a:solidFill>
              <a:srgbClr val="000000">
                <a:alpha val="0"/>
              </a:srgbClr>
            </a:solidFill>
            <a:ln w="38100" cap="sq">
              <a:solidFill>
                <a:srgbClr val="5E17EB"/>
              </a:solidFill>
              <a:prstDash val="solid"/>
              <a:miter/>
            </a:ln>
          </p:spPr>
        </p:sp>
        <p:sp>
          <p:nvSpPr>
            <p:cNvPr name="TextBox 12" id="12"/>
            <p:cNvSpPr txBox="true"/>
            <p:nvPr/>
          </p:nvSpPr>
          <p:spPr>
            <a:xfrm>
              <a:off x="0" y="-47625"/>
              <a:ext cx="95275" cy="147819"/>
            </a:xfrm>
            <a:prstGeom prst="rect">
              <a:avLst/>
            </a:prstGeom>
          </p:spPr>
          <p:txBody>
            <a:bodyPr anchor="ctr" rtlCol="false" tIns="50800" lIns="50800" bIns="50800" rIns="50800"/>
            <a:lstStyle/>
            <a:p>
              <a:pPr algn="ctr">
                <a:lnSpc>
                  <a:spcPts val="3499"/>
                </a:lnSpc>
              </a:pPr>
            </a:p>
          </p:txBody>
        </p:sp>
      </p:grpSp>
      <p:grpSp>
        <p:nvGrpSpPr>
          <p:cNvPr name="Group 13" id="13"/>
          <p:cNvGrpSpPr/>
          <p:nvPr/>
        </p:nvGrpSpPr>
        <p:grpSpPr>
          <a:xfrm rot="0">
            <a:off x="11351441" y="4090823"/>
            <a:ext cx="361746" cy="380423"/>
            <a:chOff x="0" y="0"/>
            <a:chExt cx="95275" cy="100194"/>
          </a:xfrm>
        </p:grpSpPr>
        <p:sp>
          <p:nvSpPr>
            <p:cNvPr name="Freeform 14" id="14"/>
            <p:cNvSpPr/>
            <p:nvPr/>
          </p:nvSpPr>
          <p:spPr>
            <a:xfrm flipH="false" flipV="false" rot="0">
              <a:off x="0" y="0"/>
              <a:ext cx="95275" cy="100194"/>
            </a:xfrm>
            <a:custGeom>
              <a:avLst/>
              <a:gdLst/>
              <a:ahLst/>
              <a:cxnLst/>
              <a:rect r="r" b="b" t="t" l="l"/>
              <a:pathLst>
                <a:path h="100194" w="95275">
                  <a:moveTo>
                    <a:pt x="0" y="0"/>
                  </a:moveTo>
                  <a:lnTo>
                    <a:pt x="95275" y="0"/>
                  </a:lnTo>
                  <a:lnTo>
                    <a:pt x="95275" y="100194"/>
                  </a:lnTo>
                  <a:lnTo>
                    <a:pt x="0" y="100194"/>
                  </a:lnTo>
                  <a:close/>
                </a:path>
              </a:pathLst>
            </a:custGeom>
            <a:solidFill>
              <a:srgbClr val="000000">
                <a:alpha val="0"/>
              </a:srgbClr>
            </a:solidFill>
            <a:ln w="38100" cap="sq">
              <a:solidFill>
                <a:srgbClr val="5E17EB"/>
              </a:solidFill>
              <a:prstDash val="solid"/>
              <a:miter/>
            </a:ln>
          </p:spPr>
        </p:sp>
        <p:sp>
          <p:nvSpPr>
            <p:cNvPr name="TextBox 15" id="15"/>
            <p:cNvSpPr txBox="true"/>
            <p:nvPr/>
          </p:nvSpPr>
          <p:spPr>
            <a:xfrm>
              <a:off x="0" y="-47625"/>
              <a:ext cx="95275" cy="147819"/>
            </a:xfrm>
            <a:prstGeom prst="rect">
              <a:avLst/>
            </a:prstGeom>
          </p:spPr>
          <p:txBody>
            <a:bodyPr anchor="ctr" rtlCol="false" tIns="50800" lIns="50800" bIns="50800" rIns="50800"/>
            <a:lstStyle/>
            <a:p>
              <a:pPr algn="ctr">
                <a:lnSpc>
                  <a:spcPts val="3499"/>
                </a:lnSpc>
              </a:pPr>
            </a:p>
          </p:txBody>
        </p:sp>
      </p:grpSp>
      <p:grpSp>
        <p:nvGrpSpPr>
          <p:cNvPr name="Group 16" id="16"/>
          <p:cNvGrpSpPr/>
          <p:nvPr/>
        </p:nvGrpSpPr>
        <p:grpSpPr>
          <a:xfrm rot="0">
            <a:off x="13672060" y="4419777"/>
            <a:ext cx="361746" cy="380423"/>
            <a:chOff x="0" y="0"/>
            <a:chExt cx="95275" cy="100194"/>
          </a:xfrm>
        </p:grpSpPr>
        <p:sp>
          <p:nvSpPr>
            <p:cNvPr name="Freeform 17" id="17"/>
            <p:cNvSpPr/>
            <p:nvPr/>
          </p:nvSpPr>
          <p:spPr>
            <a:xfrm flipH="false" flipV="false" rot="0">
              <a:off x="0" y="0"/>
              <a:ext cx="95275" cy="100194"/>
            </a:xfrm>
            <a:custGeom>
              <a:avLst/>
              <a:gdLst/>
              <a:ahLst/>
              <a:cxnLst/>
              <a:rect r="r" b="b" t="t" l="l"/>
              <a:pathLst>
                <a:path h="100194" w="95275">
                  <a:moveTo>
                    <a:pt x="0" y="0"/>
                  </a:moveTo>
                  <a:lnTo>
                    <a:pt x="95275" y="0"/>
                  </a:lnTo>
                  <a:lnTo>
                    <a:pt x="95275" y="100194"/>
                  </a:lnTo>
                  <a:lnTo>
                    <a:pt x="0" y="100194"/>
                  </a:lnTo>
                  <a:close/>
                </a:path>
              </a:pathLst>
            </a:custGeom>
            <a:solidFill>
              <a:srgbClr val="000000">
                <a:alpha val="0"/>
              </a:srgbClr>
            </a:solidFill>
            <a:ln w="38100" cap="sq">
              <a:solidFill>
                <a:srgbClr val="5E17EB"/>
              </a:solidFill>
              <a:prstDash val="solid"/>
              <a:miter/>
            </a:ln>
          </p:spPr>
        </p:sp>
        <p:sp>
          <p:nvSpPr>
            <p:cNvPr name="TextBox 18" id="18"/>
            <p:cNvSpPr txBox="true"/>
            <p:nvPr/>
          </p:nvSpPr>
          <p:spPr>
            <a:xfrm>
              <a:off x="0" y="-47625"/>
              <a:ext cx="95275" cy="147819"/>
            </a:xfrm>
            <a:prstGeom prst="rect">
              <a:avLst/>
            </a:prstGeom>
          </p:spPr>
          <p:txBody>
            <a:bodyPr anchor="ctr" rtlCol="false" tIns="50800" lIns="50800" bIns="50800" rIns="50800"/>
            <a:lstStyle/>
            <a:p>
              <a:pPr algn="ctr">
                <a:lnSpc>
                  <a:spcPts val="3499"/>
                </a:lnSpc>
              </a:pPr>
            </a:p>
          </p:txBody>
        </p:sp>
      </p:grpSp>
      <p:sp>
        <p:nvSpPr>
          <p:cNvPr name="Freeform 19" id="19"/>
          <p:cNvSpPr/>
          <p:nvPr/>
        </p:nvSpPr>
        <p:spPr>
          <a:xfrm flipH="false" flipV="false" rot="0">
            <a:off x="1028700" y="2183472"/>
            <a:ext cx="6831654" cy="7089800"/>
          </a:xfrm>
          <a:custGeom>
            <a:avLst/>
            <a:gdLst/>
            <a:ahLst/>
            <a:cxnLst/>
            <a:rect r="r" b="b" t="t" l="l"/>
            <a:pathLst>
              <a:path h="7089800" w="6831654">
                <a:moveTo>
                  <a:pt x="0" y="0"/>
                </a:moveTo>
                <a:lnTo>
                  <a:pt x="6831654" y="0"/>
                </a:lnTo>
                <a:lnTo>
                  <a:pt x="6831654" y="7089800"/>
                </a:lnTo>
                <a:lnTo>
                  <a:pt x="0" y="7089800"/>
                </a:lnTo>
                <a:lnTo>
                  <a:pt x="0" y="0"/>
                </a:lnTo>
                <a:close/>
              </a:path>
            </a:pathLst>
          </a:custGeom>
          <a:blipFill>
            <a:blip r:embed="rId5"/>
            <a:stretch>
              <a:fillRect l="0" t="0" r="0" b="0"/>
            </a:stretch>
          </a:blipFill>
        </p:spPr>
      </p:sp>
      <p:sp>
        <p:nvSpPr>
          <p:cNvPr name="Freeform 20" id="20"/>
          <p:cNvSpPr/>
          <p:nvPr/>
        </p:nvSpPr>
        <p:spPr>
          <a:xfrm flipH="false" flipV="false" rot="0">
            <a:off x="9435888" y="5728372"/>
            <a:ext cx="7315200" cy="2696785"/>
          </a:xfrm>
          <a:custGeom>
            <a:avLst/>
            <a:gdLst/>
            <a:ahLst/>
            <a:cxnLst/>
            <a:rect r="r" b="b" t="t" l="l"/>
            <a:pathLst>
              <a:path h="2696785" w="7315200">
                <a:moveTo>
                  <a:pt x="0" y="0"/>
                </a:moveTo>
                <a:lnTo>
                  <a:pt x="7315200" y="0"/>
                </a:lnTo>
                <a:lnTo>
                  <a:pt x="7315200" y="2696785"/>
                </a:lnTo>
                <a:lnTo>
                  <a:pt x="0" y="26967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1" id="21"/>
          <p:cNvSpPr txBox="true"/>
          <p:nvPr/>
        </p:nvSpPr>
        <p:spPr>
          <a:xfrm rot="0">
            <a:off x="1028700" y="1200150"/>
            <a:ext cx="14837336" cy="694636"/>
          </a:xfrm>
          <a:prstGeom prst="rect">
            <a:avLst/>
          </a:prstGeom>
        </p:spPr>
        <p:txBody>
          <a:bodyPr anchor="t" rtlCol="false" tIns="0" lIns="0" bIns="0" rIns="0">
            <a:spAutoFit/>
          </a:bodyPr>
          <a:lstStyle/>
          <a:p>
            <a:pPr algn="l">
              <a:lnSpc>
                <a:spcPts val="5158"/>
              </a:lnSpc>
            </a:pPr>
            <a:r>
              <a:rPr lang="en-US" sz="5731" spc="-114">
                <a:solidFill>
                  <a:srgbClr val="291B25"/>
                </a:solidFill>
                <a:latin typeface="Arbutus Slab"/>
                <a:ea typeface="Arbutus Slab"/>
                <a:cs typeface="Arbutus Slab"/>
                <a:sym typeface="Arbutus Slab"/>
              </a:rPr>
              <a:t>III. Modeling</a:t>
            </a:r>
          </a:p>
        </p:txBody>
      </p:sp>
      <p:sp>
        <p:nvSpPr>
          <p:cNvPr name="TextBox 22" id="22"/>
          <p:cNvSpPr txBox="true"/>
          <p:nvPr/>
        </p:nvSpPr>
        <p:spPr>
          <a:xfrm rot="0">
            <a:off x="8979025" y="1815172"/>
            <a:ext cx="7662762" cy="669925"/>
          </a:xfrm>
          <a:prstGeom prst="rect">
            <a:avLst/>
          </a:prstGeom>
        </p:spPr>
        <p:txBody>
          <a:bodyPr anchor="t" rtlCol="false" tIns="0" lIns="0" bIns="0" rIns="0">
            <a:spAutoFit/>
          </a:bodyPr>
          <a:lstStyle/>
          <a:p>
            <a:pPr algn="l">
              <a:lnSpc>
                <a:spcPts val="5599"/>
              </a:lnSpc>
            </a:pPr>
            <a:r>
              <a:rPr lang="en-US" sz="3999" spc="-79">
                <a:solidFill>
                  <a:srgbClr val="291B25"/>
                </a:solidFill>
                <a:latin typeface="Arbutus Slab"/>
                <a:ea typeface="Arbutus Slab"/>
                <a:cs typeface="Arbutus Slab"/>
                <a:sym typeface="Arbutus Slab"/>
              </a:rPr>
              <a:t>Kinematics:</a:t>
            </a:r>
          </a:p>
        </p:txBody>
      </p:sp>
      <p:grpSp>
        <p:nvGrpSpPr>
          <p:cNvPr name="Group 23" id="23"/>
          <p:cNvGrpSpPr/>
          <p:nvPr/>
        </p:nvGrpSpPr>
        <p:grpSpPr>
          <a:xfrm rot="0">
            <a:off x="14875297" y="7076765"/>
            <a:ext cx="1875791" cy="622148"/>
            <a:chOff x="0" y="0"/>
            <a:chExt cx="494035" cy="163858"/>
          </a:xfrm>
        </p:grpSpPr>
        <p:sp>
          <p:nvSpPr>
            <p:cNvPr name="Freeform 24" id="24"/>
            <p:cNvSpPr/>
            <p:nvPr/>
          </p:nvSpPr>
          <p:spPr>
            <a:xfrm flipH="false" flipV="false" rot="0">
              <a:off x="0" y="0"/>
              <a:ext cx="494035" cy="163858"/>
            </a:xfrm>
            <a:custGeom>
              <a:avLst/>
              <a:gdLst/>
              <a:ahLst/>
              <a:cxnLst/>
              <a:rect r="r" b="b" t="t" l="l"/>
              <a:pathLst>
                <a:path h="163858" w="494035">
                  <a:moveTo>
                    <a:pt x="0" y="0"/>
                  </a:moveTo>
                  <a:lnTo>
                    <a:pt x="494035" y="0"/>
                  </a:lnTo>
                  <a:lnTo>
                    <a:pt x="494035" y="163858"/>
                  </a:lnTo>
                  <a:lnTo>
                    <a:pt x="0" y="163858"/>
                  </a:lnTo>
                  <a:close/>
                </a:path>
              </a:pathLst>
            </a:custGeom>
            <a:solidFill>
              <a:srgbClr val="000000">
                <a:alpha val="0"/>
              </a:srgbClr>
            </a:solidFill>
            <a:ln w="38100" cap="sq">
              <a:solidFill>
                <a:srgbClr val="5CE1E6"/>
              </a:solidFill>
              <a:prstDash val="solid"/>
              <a:miter/>
            </a:ln>
          </p:spPr>
        </p:sp>
        <p:sp>
          <p:nvSpPr>
            <p:cNvPr name="TextBox 25" id="25"/>
            <p:cNvSpPr txBox="true"/>
            <p:nvPr/>
          </p:nvSpPr>
          <p:spPr>
            <a:xfrm>
              <a:off x="0" y="-47625"/>
              <a:ext cx="494035" cy="211483"/>
            </a:xfrm>
            <a:prstGeom prst="rect">
              <a:avLst/>
            </a:prstGeom>
          </p:spPr>
          <p:txBody>
            <a:bodyPr anchor="ctr" rtlCol="false" tIns="50800" lIns="50800" bIns="50800" rIns="50800"/>
            <a:lstStyle/>
            <a:p>
              <a:pPr algn="ctr">
                <a:lnSpc>
                  <a:spcPts val="3499"/>
                </a:lnSpc>
              </a:pPr>
            </a:p>
          </p:txBody>
        </p:sp>
      </p:grpSp>
      <p:sp>
        <p:nvSpPr>
          <p:cNvPr name="TextBox 26" id="26"/>
          <p:cNvSpPr txBox="true"/>
          <p:nvPr/>
        </p:nvSpPr>
        <p:spPr>
          <a:xfrm rot="0">
            <a:off x="8605276" y="6555891"/>
            <a:ext cx="747499" cy="996238"/>
          </a:xfrm>
          <a:prstGeom prst="rect">
            <a:avLst/>
          </a:prstGeom>
        </p:spPr>
        <p:txBody>
          <a:bodyPr anchor="t" rtlCol="false" tIns="0" lIns="0" bIns="0" rIns="0">
            <a:spAutoFit/>
          </a:bodyPr>
          <a:lstStyle/>
          <a:p>
            <a:pPr algn="ctr">
              <a:lnSpc>
                <a:spcPts val="8239"/>
              </a:lnSpc>
              <a:spcBef>
                <a:spcPct val="0"/>
              </a:spcBef>
            </a:pPr>
            <a:r>
              <a:rPr lang="en-US" sz="5885">
                <a:solidFill>
                  <a:srgbClr val="5CE1E6"/>
                </a:solidFill>
                <a:latin typeface="Arbutus Slab"/>
                <a:ea typeface="Arbutus Slab"/>
                <a:cs typeface="Arbutus Slab"/>
                <a:sym typeface="Arbutus Slab"/>
              </a:rPr>
              <a:t>❖</a:t>
            </a:r>
          </a:p>
        </p:txBody>
      </p:sp>
      <p:grpSp>
        <p:nvGrpSpPr>
          <p:cNvPr name="Group 27" id="27"/>
          <p:cNvGrpSpPr/>
          <p:nvPr/>
        </p:nvGrpSpPr>
        <p:grpSpPr>
          <a:xfrm rot="5400000">
            <a:off x="8776764" y="775764"/>
            <a:ext cx="734472" cy="18288000"/>
            <a:chOff x="0" y="0"/>
            <a:chExt cx="193441" cy="4816593"/>
          </a:xfrm>
        </p:grpSpPr>
        <p:sp>
          <p:nvSpPr>
            <p:cNvPr name="Freeform 28" id="28"/>
            <p:cNvSpPr/>
            <p:nvPr/>
          </p:nvSpPr>
          <p:spPr>
            <a:xfrm flipH="false" flipV="false" rot="0">
              <a:off x="0" y="0"/>
              <a:ext cx="193441" cy="4816592"/>
            </a:xfrm>
            <a:custGeom>
              <a:avLst/>
              <a:gdLst/>
              <a:ahLst/>
              <a:cxnLst/>
              <a:rect r="r" b="b" t="t" l="l"/>
              <a:pathLst>
                <a:path h="4816592" w="193441">
                  <a:moveTo>
                    <a:pt x="0" y="0"/>
                  </a:moveTo>
                  <a:lnTo>
                    <a:pt x="193441" y="0"/>
                  </a:lnTo>
                  <a:lnTo>
                    <a:pt x="193441" y="4816592"/>
                  </a:lnTo>
                  <a:lnTo>
                    <a:pt x="0" y="4816592"/>
                  </a:lnTo>
                  <a:close/>
                </a:path>
              </a:pathLst>
            </a:custGeom>
            <a:solidFill>
              <a:srgbClr val="291B25"/>
            </a:solidFill>
          </p:spPr>
        </p:sp>
        <p:sp>
          <p:nvSpPr>
            <p:cNvPr name="TextBox 29" id="29"/>
            <p:cNvSpPr txBox="true"/>
            <p:nvPr/>
          </p:nvSpPr>
          <p:spPr>
            <a:xfrm>
              <a:off x="0" y="-47625"/>
              <a:ext cx="193441" cy="4864218"/>
            </a:xfrm>
            <a:prstGeom prst="rect">
              <a:avLst/>
            </a:prstGeom>
          </p:spPr>
          <p:txBody>
            <a:bodyPr anchor="ctr" rtlCol="false" tIns="50800" lIns="50800" bIns="50800" rIns="50800"/>
            <a:lstStyle/>
            <a:p>
              <a:pPr algn="ctr">
                <a:lnSpc>
                  <a:spcPts val="3359"/>
                </a:lnSpc>
              </a:pPr>
            </a:p>
          </p:txBody>
        </p:sp>
      </p:grpSp>
      <p:sp>
        <p:nvSpPr>
          <p:cNvPr name="TextBox 30" id="30"/>
          <p:cNvSpPr txBox="true"/>
          <p:nvPr/>
        </p:nvSpPr>
        <p:spPr>
          <a:xfrm rot="0">
            <a:off x="17275996" y="9676336"/>
            <a:ext cx="203388" cy="487633"/>
          </a:xfrm>
          <a:prstGeom prst="rect">
            <a:avLst/>
          </a:prstGeom>
        </p:spPr>
        <p:txBody>
          <a:bodyPr anchor="t" rtlCol="false" tIns="0" lIns="0" bIns="0" rIns="0" wrap="none">
            <a:spAutoFit/>
          </a:bodyPr>
          <a:lstStyle/>
          <a:p>
            <a:pPr algn="ctr">
              <a:lnSpc>
                <a:spcPts val="3499"/>
              </a:lnSpc>
              <a:spcBef>
                <a:spcPct val="0"/>
              </a:spcBef>
            </a:pPr>
            <a:r>
              <a:rPr lang="en-US" sz="2499">
                <a:solidFill>
                  <a:srgbClr val="FFFFFF"/>
                </a:solidFill>
                <a:latin typeface="Arbutus Slab"/>
                <a:ea typeface="Arbutus Slab"/>
                <a:cs typeface="Arbutus Slab"/>
                <a:sym typeface="Arbutus Slab"/>
              </a:rPr>
              <a:t>10</a:t>
            </a:r>
          </a:p>
        </p:txBody>
      </p:sp>
      <p:sp>
        <p:nvSpPr>
          <p:cNvPr name="TextBox 31" id="31"/>
          <p:cNvSpPr txBox="true"/>
          <p:nvPr/>
        </p:nvSpPr>
        <p:spPr>
          <a:xfrm rot="0">
            <a:off x="6438840" y="9684814"/>
            <a:ext cx="5410319"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Sergio Esteban Quintero Benavides</a:t>
            </a:r>
          </a:p>
        </p:txBody>
      </p:sp>
      <p:sp>
        <p:nvSpPr>
          <p:cNvPr name="TextBox 32" id="32"/>
          <p:cNvSpPr txBox="true"/>
          <p:nvPr/>
        </p:nvSpPr>
        <p:spPr>
          <a:xfrm rot="0">
            <a:off x="421400" y="9684814"/>
            <a:ext cx="2734017"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2025/08/06</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503151" y="294067"/>
            <a:ext cx="1512298" cy="1469265"/>
          </a:xfrm>
          <a:custGeom>
            <a:avLst/>
            <a:gdLst/>
            <a:ahLst/>
            <a:cxnLst/>
            <a:rect r="r" b="b" t="t" l="l"/>
            <a:pathLst>
              <a:path h="1469265" w="1512298">
                <a:moveTo>
                  <a:pt x="0" y="0"/>
                </a:moveTo>
                <a:lnTo>
                  <a:pt x="1512298" y="0"/>
                </a:lnTo>
                <a:lnTo>
                  <a:pt x="1512298" y="1469266"/>
                </a:lnTo>
                <a:lnTo>
                  <a:pt x="0" y="1469266"/>
                </a:lnTo>
                <a:lnTo>
                  <a:pt x="0" y="0"/>
                </a:lnTo>
                <a:close/>
              </a:path>
            </a:pathLst>
          </a:custGeom>
          <a:blipFill>
            <a:blip r:embed="rId2"/>
            <a:stretch>
              <a:fillRect l="0" t="0" r="0" b="0"/>
            </a:stretch>
          </a:blipFill>
        </p:spPr>
      </p:sp>
      <p:pic>
        <p:nvPicPr>
          <p:cNvPr name="Picture 3" id="3"/>
          <p:cNvPicPr>
            <a:picLocks noChangeAspect="true"/>
          </p:cNvPicPr>
          <p:nvPr/>
        </p:nvPicPr>
        <p:blipFill>
          <a:blip r:embed="rId3"/>
          <a:stretch>
            <a:fillRect/>
          </a:stretch>
        </p:blipFill>
        <p:spPr>
          <a:xfrm rot="0">
            <a:off x="8167495" y="2013053"/>
            <a:ext cx="9738360" cy="2285533"/>
          </a:xfrm>
          <a:prstGeom prst="rect">
            <a:avLst/>
          </a:prstGeom>
        </p:spPr>
      </p:pic>
      <p:pic>
        <p:nvPicPr>
          <p:cNvPr name="Picture 4" id="4"/>
          <p:cNvPicPr>
            <a:picLocks noChangeAspect="true"/>
          </p:cNvPicPr>
          <p:nvPr/>
        </p:nvPicPr>
        <p:blipFill>
          <a:blip r:embed="rId4"/>
          <a:stretch>
            <a:fillRect/>
          </a:stretch>
        </p:blipFill>
        <p:spPr>
          <a:xfrm rot="0">
            <a:off x="9529988" y="4525176"/>
            <a:ext cx="7013375" cy="1850154"/>
          </a:xfrm>
          <a:prstGeom prst="rect">
            <a:avLst/>
          </a:prstGeom>
        </p:spPr>
      </p:pic>
      <p:pic>
        <p:nvPicPr>
          <p:cNvPr name="Picture 5" id="5"/>
          <p:cNvPicPr>
            <a:picLocks noChangeAspect="true"/>
          </p:cNvPicPr>
          <p:nvPr/>
        </p:nvPicPr>
        <p:blipFill>
          <a:blip r:embed="rId5"/>
          <a:stretch>
            <a:fillRect/>
          </a:stretch>
        </p:blipFill>
        <p:spPr>
          <a:xfrm rot="0">
            <a:off x="7609317" y="5162547"/>
            <a:ext cx="10854715" cy="2490377"/>
          </a:xfrm>
          <a:prstGeom prst="rect">
            <a:avLst/>
          </a:prstGeom>
        </p:spPr>
      </p:pic>
      <p:pic>
        <p:nvPicPr>
          <p:cNvPr name="Picture 6" id="6"/>
          <p:cNvPicPr>
            <a:picLocks noChangeAspect="true"/>
          </p:cNvPicPr>
          <p:nvPr/>
        </p:nvPicPr>
        <p:blipFill>
          <a:blip r:embed="rId6"/>
          <a:stretch>
            <a:fillRect/>
          </a:stretch>
        </p:blipFill>
        <p:spPr>
          <a:xfrm rot="0">
            <a:off x="8962275" y="6345524"/>
            <a:ext cx="8148800" cy="2415046"/>
          </a:xfrm>
          <a:prstGeom prst="rect">
            <a:avLst/>
          </a:prstGeom>
        </p:spPr>
      </p:pic>
      <p:sp>
        <p:nvSpPr>
          <p:cNvPr name="TextBox 7" id="7"/>
          <p:cNvSpPr txBox="true"/>
          <p:nvPr/>
        </p:nvSpPr>
        <p:spPr>
          <a:xfrm rot="0">
            <a:off x="1028700" y="1200150"/>
            <a:ext cx="14837336" cy="694636"/>
          </a:xfrm>
          <a:prstGeom prst="rect">
            <a:avLst/>
          </a:prstGeom>
        </p:spPr>
        <p:txBody>
          <a:bodyPr anchor="t" rtlCol="false" tIns="0" lIns="0" bIns="0" rIns="0">
            <a:spAutoFit/>
          </a:bodyPr>
          <a:lstStyle/>
          <a:p>
            <a:pPr algn="l">
              <a:lnSpc>
                <a:spcPts val="5158"/>
              </a:lnSpc>
            </a:pPr>
            <a:r>
              <a:rPr lang="en-US" sz="5731" spc="-114">
                <a:solidFill>
                  <a:srgbClr val="291B25"/>
                </a:solidFill>
                <a:latin typeface="Arbutus Slab"/>
                <a:ea typeface="Arbutus Slab"/>
                <a:cs typeface="Arbutus Slab"/>
                <a:sym typeface="Arbutus Slab"/>
              </a:rPr>
              <a:t>III. Modeling</a:t>
            </a:r>
          </a:p>
        </p:txBody>
      </p:sp>
      <p:sp>
        <p:nvSpPr>
          <p:cNvPr name="TextBox 8" id="8"/>
          <p:cNvSpPr txBox="true"/>
          <p:nvPr/>
        </p:nvSpPr>
        <p:spPr>
          <a:xfrm rot="0">
            <a:off x="8979025" y="1815172"/>
            <a:ext cx="7662762" cy="669925"/>
          </a:xfrm>
          <a:prstGeom prst="rect">
            <a:avLst/>
          </a:prstGeom>
        </p:spPr>
        <p:txBody>
          <a:bodyPr anchor="t" rtlCol="false" tIns="0" lIns="0" bIns="0" rIns="0">
            <a:spAutoFit/>
          </a:bodyPr>
          <a:lstStyle/>
          <a:p>
            <a:pPr algn="l">
              <a:lnSpc>
                <a:spcPts val="5599"/>
              </a:lnSpc>
            </a:pPr>
            <a:r>
              <a:rPr lang="en-US" sz="3999" spc="-79">
                <a:solidFill>
                  <a:srgbClr val="291B25"/>
                </a:solidFill>
                <a:latin typeface="Arbutus Slab"/>
                <a:ea typeface="Arbutus Slab"/>
                <a:cs typeface="Arbutus Slab"/>
                <a:sym typeface="Arbutus Slab"/>
              </a:rPr>
              <a:t>Dynamics:</a:t>
            </a:r>
          </a:p>
        </p:txBody>
      </p:sp>
      <p:sp>
        <p:nvSpPr>
          <p:cNvPr name="TextBox 9" id="9"/>
          <p:cNvSpPr txBox="true"/>
          <p:nvPr/>
        </p:nvSpPr>
        <p:spPr>
          <a:xfrm rot="0">
            <a:off x="8979025" y="3998646"/>
            <a:ext cx="7662762" cy="669925"/>
          </a:xfrm>
          <a:prstGeom prst="rect">
            <a:avLst/>
          </a:prstGeom>
        </p:spPr>
        <p:txBody>
          <a:bodyPr anchor="t" rtlCol="false" tIns="0" lIns="0" bIns="0" rIns="0">
            <a:spAutoFit/>
          </a:bodyPr>
          <a:lstStyle/>
          <a:p>
            <a:pPr algn="l">
              <a:lnSpc>
                <a:spcPts val="5599"/>
              </a:lnSpc>
            </a:pPr>
            <a:r>
              <a:rPr lang="en-US" sz="3999" spc="-79">
                <a:solidFill>
                  <a:srgbClr val="291B25"/>
                </a:solidFill>
                <a:latin typeface="Arbutus Slab"/>
                <a:ea typeface="Arbutus Slab"/>
                <a:cs typeface="Arbutus Slab"/>
                <a:sym typeface="Arbutus Slab"/>
              </a:rPr>
              <a:t>Generalized coordinates:</a:t>
            </a:r>
          </a:p>
        </p:txBody>
      </p:sp>
      <p:sp>
        <p:nvSpPr>
          <p:cNvPr name="Freeform 10" id="10"/>
          <p:cNvSpPr/>
          <p:nvPr/>
        </p:nvSpPr>
        <p:spPr>
          <a:xfrm flipH="false" flipV="false" rot="0">
            <a:off x="1028700" y="2183472"/>
            <a:ext cx="6831654" cy="7089800"/>
          </a:xfrm>
          <a:custGeom>
            <a:avLst/>
            <a:gdLst/>
            <a:ahLst/>
            <a:cxnLst/>
            <a:rect r="r" b="b" t="t" l="l"/>
            <a:pathLst>
              <a:path h="7089800" w="6831654">
                <a:moveTo>
                  <a:pt x="0" y="0"/>
                </a:moveTo>
                <a:lnTo>
                  <a:pt x="6831654" y="0"/>
                </a:lnTo>
                <a:lnTo>
                  <a:pt x="6831654" y="7089800"/>
                </a:lnTo>
                <a:lnTo>
                  <a:pt x="0" y="7089800"/>
                </a:lnTo>
                <a:lnTo>
                  <a:pt x="0" y="0"/>
                </a:lnTo>
                <a:close/>
              </a:path>
            </a:pathLst>
          </a:custGeom>
          <a:blipFill>
            <a:blip r:embed="rId7"/>
            <a:stretch>
              <a:fillRect l="0" t="0" r="0" b="0"/>
            </a:stretch>
          </a:blipFill>
        </p:spPr>
      </p:sp>
      <p:grpSp>
        <p:nvGrpSpPr>
          <p:cNvPr name="Group 11" id="11"/>
          <p:cNvGrpSpPr/>
          <p:nvPr/>
        </p:nvGrpSpPr>
        <p:grpSpPr>
          <a:xfrm rot="5400000">
            <a:off x="8776764" y="775764"/>
            <a:ext cx="734472" cy="18288000"/>
            <a:chOff x="0" y="0"/>
            <a:chExt cx="193441" cy="4816593"/>
          </a:xfrm>
        </p:grpSpPr>
        <p:sp>
          <p:nvSpPr>
            <p:cNvPr name="Freeform 12" id="12"/>
            <p:cNvSpPr/>
            <p:nvPr/>
          </p:nvSpPr>
          <p:spPr>
            <a:xfrm flipH="false" flipV="false" rot="0">
              <a:off x="0" y="0"/>
              <a:ext cx="193441" cy="4816592"/>
            </a:xfrm>
            <a:custGeom>
              <a:avLst/>
              <a:gdLst/>
              <a:ahLst/>
              <a:cxnLst/>
              <a:rect r="r" b="b" t="t" l="l"/>
              <a:pathLst>
                <a:path h="4816592" w="193441">
                  <a:moveTo>
                    <a:pt x="0" y="0"/>
                  </a:moveTo>
                  <a:lnTo>
                    <a:pt x="193441" y="0"/>
                  </a:lnTo>
                  <a:lnTo>
                    <a:pt x="193441" y="4816592"/>
                  </a:lnTo>
                  <a:lnTo>
                    <a:pt x="0" y="4816592"/>
                  </a:lnTo>
                  <a:close/>
                </a:path>
              </a:pathLst>
            </a:custGeom>
            <a:solidFill>
              <a:srgbClr val="291B25"/>
            </a:solidFill>
          </p:spPr>
        </p:sp>
        <p:sp>
          <p:nvSpPr>
            <p:cNvPr name="TextBox 13" id="13"/>
            <p:cNvSpPr txBox="true"/>
            <p:nvPr/>
          </p:nvSpPr>
          <p:spPr>
            <a:xfrm>
              <a:off x="0" y="-47625"/>
              <a:ext cx="193441" cy="4864218"/>
            </a:xfrm>
            <a:prstGeom prst="rect">
              <a:avLst/>
            </a:prstGeom>
          </p:spPr>
          <p:txBody>
            <a:bodyPr anchor="ctr" rtlCol="false" tIns="50800" lIns="50800" bIns="50800" rIns="50800"/>
            <a:lstStyle/>
            <a:p>
              <a:pPr algn="ctr">
                <a:lnSpc>
                  <a:spcPts val="3359"/>
                </a:lnSpc>
              </a:pPr>
            </a:p>
          </p:txBody>
        </p:sp>
      </p:grpSp>
      <p:sp>
        <p:nvSpPr>
          <p:cNvPr name="TextBox 14" id="14"/>
          <p:cNvSpPr txBox="true"/>
          <p:nvPr/>
        </p:nvSpPr>
        <p:spPr>
          <a:xfrm rot="0">
            <a:off x="17275996" y="9676336"/>
            <a:ext cx="203388" cy="487633"/>
          </a:xfrm>
          <a:prstGeom prst="rect">
            <a:avLst/>
          </a:prstGeom>
        </p:spPr>
        <p:txBody>
          <a:bodyPr anchor="t" rtlCol="false" tIns="0" lIns="0" bIns="0" rIns="0" wrap="none">
            <a:spAutoFit/>
          </a:bodyPr>
          <a:lstStyle/>
          <a:p>
            <a:pPr algn="ctr">
              <a:lnSpc>
                <a:spcPts val="3499"/>
              </a:lnSpc>
              <a:spcBef>
                <a:spcPct val="0"/>
              </a:spcBef>
            </a:pPr>
            <a:r>
              <a:rPr lang="en-US" sz="2499">
                <a:solidFill>
                  <a:srgbClr val="FFFFFF"/>
                </a:solidFill>
                <a:latin typeface="Arbutus Slab"/>
                <a:ea typeface="Arbutus Slab"/>
                <a:cs typeface="Arbutus Slab"/>
                <a:sym typeface="Arbutus Slab"/>
              </a:rPr>
              <a:t>11</a:t>
            </a:r>
          </a:p>
        </p:txBody>
      </p:sp>
      <p:sp>
        <p:nvSpPr>
          <p:cNvPr name="TextBox 15" id="15"/>
          <p:cNvSpPr txBox="true"/>
          <p:nvPr/>
        </p:nvSpPr>
        <p:spPr>
          <a:xfrm rot="0">
            <a:off x="6438840" y="9684814"/>
            <a:ext cx="5410319"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Sergio Esteban Quintero Benavides</a:t>
            </a:r>
          </a:p>
        </p:txBody>
      </p:sp>
      <p:sp>
        <p:nvSpPr>
          <p:cNvPr name="TextBox 16" id="16"/>
          <p:cNvSpPr txBox="true"/>
          <p:nvPr/>
        </p:nvSpPr>
        <p:spPr>
          <a:xfrm rot="0">
            <a:off x="421400" y="9684814"/>
            <a:ext cx="2734017"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2025/08/06</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503151" y="294067"/>
            <a:ext cx="1512298" cy="1469265"/>
          </a:xfrm>
          <a:custGeom>
            <a:avLst/>
            <a:gdLst/>
            <a:ahLst/>
            <a:cxnLst/>
            <a:rect r="r" b="b" t="t" l="l"/>
            <a:pathLst>
              <a:path h="1469265" w="1512298">
                <a:moveTo>
                  <a:pt x="0" y="0"/>
                </a:moveTo>
                <a:lnTo>
                  <a:pt x="1512298" y="0"/>
                </a:lnTo>
                <a:lnTo>
                  <a:pt x="1512298" y="1469266"/>
                </a:lnTo>
                <a:lnTo>
                  <a:pt x="0" y="1469266"/>
                </a:lnTo>
                <a:lnTo>
                  <a:pt x="0" y="0"/>
                </a:lnTo>
                <a:close/>
              </a:path>
            </a:pathLst>
          </a:custGeom>
          <a:blipFill>
            <a:blip r:embed="rId2"/>
            <a:stretch>
              <a:fillRect l="0" t="0" r="0" b="0"/>
            </a:stretch>
          </a:blipFill>
        </p:spPr>
      </p:sp>
      <p:pic>
        <p:nvPicPr>
          <p:cNvPr name="Picture 3" id="3"/>
          <p:cNvPicPr>
            <a:picLocks noChangeAspect="true"/>
          </p:cNvPicPr>
          <p:nvPr/>
        </p:nvPicPr>
        <p:blipFill>
          <a:blip r:embed="rId3"/>
          <a:stretch>
            <a:fillRect/>
          </a:stretch>
        </p:blipFill>
        <p:spPr>
          <a:xfrm rot="0">
            <a:off x="8259255" y="2124529"/>
            <a:ext cx="8637245" cy="1971838"/>
          </a:xfrm>
          <a:prstGeom prst="rect">
            <a:avLst/>
          </a:prstGeom>
        </p:spPr>
      </p:pic>
      <p:pic>
        <p:nvPicPr>
          <p:cNvPr name="Picture 4" id="4"/>
          <p:cNvPicPr>
            <a:picLocks noChangeAspect="true"/>
          </p:cNvPicPr>
          <p:nvPr/>
        </p:nvPicPr>
        <p:blipFill>
          <a:blip r:embed="rId4"/>
          <a:stretch>
            <a:fillRect/>
          </a:stretch>
        </p:blipFill>
        <p:spPr>
          <a:xfrm rot="0">
            <a:off x="10788523" y="4573007"/>
            <a:ext cx="4496305" cy="1430642"/>
          </a:xfrm>
          <a:prstGeom prst="rect">
            <a:avLst/>
          </a:prstGeom>
        </p:spPr>
      </p:pic>
      <p:pic>
        <p:nvPicPr>
          <p:cNvPr name="Picture 5" id="5"/>
          <p:cNvPicPr>
            <a:picLocks noChangeAspect="true"/>
          </p:cNvPicPr>
          <p:nvPr/>
        </p:nvPicPr>
        <p:blipFill>
          <a:blip r:embed="rId5"/>
          <a:stretch>
            <a:fillRect/>
          </a:stretch>
        </p:blipFill>
        <p:spPr>
          <a:xfrm rot="0">
            <a:off x="8259255" y="5541601"/>
            <a:ext cx="8637245" cy="2018022"/>
          </a:xfrm>
          <a:prstGeom prst="rect">
            <a:avLst/>
          </a:prstGeom>
        </p:spPr>
      </p:pic>
      <p:pic>
        <p:nvPicPr>
          <p:cNvPr name="Picture 6" id="6"/>
          <p:cNvPicPr>
            <a:picLocks noChangeAspect="true"/>
          </p:cNvPicPr>
          <p:nvPr/>
        </p:nvPicPr>
        <p:blipFill>
          <a:blip r:embed="rId6"/>
          <a:stretch>
            <a:fillRect/>
          </a:stretch>
        </p:blipFill>
        <p:spPr>
          <a:xfrm rot="0">
            <a:off x="9661985" y="7703624"/>
            <a:ext cx="6702758" cy="1983862"/>
          </a:xfrm>
          <a:prstGeom prst="rect">
            <a:avLst/>
          </a:prstGeom>
        </p:spPr>
      </p:pic>
      <p:sp>
        <p:nvSpPr>
          <p:cNvPr name="Freeform 7" id="7"/>
          <p:cNvSpPr/>
          <p:nvPr/>
        </p:nvSpPr>
        <p:spPr>
          <a:xfrm flipH="false" flipV="false" rot="0">
            <a:off x="1028700" y="2183472"/>
            <a:ext cx="6852873" cy="7074828"/>
          </a:xfrm>
          <a:custGeom>
            <a:avLst/>
            <a:gdLst/>
            <a:ahLst/>
            <a:cxnLst/>
            <a:rect r="r" b="b" t="t" l="l"/>
            <a:pathLst>
              <a:path h="7074828" w="6852873">
                <a:moveTo>
                  <a:pt x="0" y="0"/>
                </a:moveTo>
                <a:lnTo>
                  <a:pt x="6852873" y="0"/>
                </a:lnTo>
                <a:lnTo>
                  <a:pt x="6852873" y="7074828"/>
                </a:lnTo>
                <a:lnTo>
                  <a:pt x="0" y="7074828"/>
                </a:lnTo>
                <a:lnTo>
                  <a:pt x="0" y="0"/>
                </a:lnTo>
                <a:close/>
              </a:path>
            </a:pathLst>
          </a:custGeom>
          <a:blipFill>
            <a:blip r:embed="rId7"/>
            <a:stretch>
              <a:fillRect l="0" t="0" r="0" b="0"/>
            </a:stretch>
          </a:blipFill>
        </p:spPr>
      </p:sp>
      <p:sp>
        <p:nvSpPr>
          <p:cNvPr name="TextBox 8" id="8"/>
          <p:cNvSpPr txBox="true"/>
          <p:nvPr/>
        </p:nvSpPr>
        <p:spPr>
          <a:xfrm rot="0">
            <a:off x="1028700" y="1200150"/>
            <a:ext cx="14837336" cy="694636"/>
          </a:xfrm>
          <a:prstGeom prst="rect">
            <a:avLst/>
          </a:prstGeom>
        </p:spPr>
        <p:txBody>
          <a:bodyPr anchor="t" rtlCol="false" tIns="0" lIns="0" bIns="0" rIns="0">
            <a:spAutoFit/>
          </a:bodyPr>
          <a:lstStyle/>
          <a:p>
            <a:pPr algn="l">
              <a:lnSpc>
                <a:spcPts val="5158"/>
              </a:lnSpc>
            </a:pPr>
            <a:r>
              <a:rPr lang="en-US" sz="5731" spc="-114">
                <a:solidFill>
                  <a:srgbClr val="291B25"/>
                </a:solidFill>
                <a:latin typeface="Arbutus Slab"/>
                <a:ea typeface="Arbutus Slab"/>
                <a:cs typeface="Arbutus Slab"/>
                <a:sym typeface="Arbutus Slab"/>
              </a:rPr>
              <a:t>III. Modeling</a:t>
            </a:r>
          </a:p>
        </p:txBody>
      </p:sp>
      <p:sp>
        <p:nvSpPr>
          <p:cNvPr name="TextBox 9" id="9"/>
          <p:cNvSpPr txBox="true"/>
          <p:nvPr/>
        </p:nvSpPr>
        <p:spPr>
          <a:xfrm rot="0">
            <a:off x="8979025" y="1815172"/>
            <a:ext cx="7662762" cy="669925"/>
          </a:xfrm>
          <a:prstGeom prst="rect">
            <a:avLst/>
          </a:prstGeom>
        </p:spPr>
        <p:txBody>
          <a:bodyPr anchor="t" rtlCol="false" tIns="0" lIns="0" bIns="0" rIns="0">
            <a:spAutoFit/>
          </a:bodyPr>
          <a:lstStyle/>
          <a:p>
            <a:pPr algn="l">
              <a:lnSpc>
                <a:spcPts val="5599"/>
              </a:lnSpc>
            </a:pPr>
            <a:r>
              <a:rPr lang="en-US" sz="3999" spc="-79">
                <a:solidFill>
                  <a:srgbClr val="291B25"/>
                </a:solidFill>
                <a:latin typeface="Arbutus Slab"/>
                <a:ea typeface="Arbutus Slab"/>
                <a:cs typeface="Arbutus Slab"/>
                <a:sym typeface="Arbutus Slab"/>
              </a:rPr>
              <a:t>Simplified dynamics:</a:t>
            </a:r>
          </a:p>
        </p:txBody>
      </p:sp>
      <p:sp>
        <p:nvSpPr>
          <p:cNvPr name="TextBox 10" id="10"/>
          <p:cNvSpPr txBox="true"/>
          <p:nvPr/>
        </p:nvSpPr>
        <p:spPr>
          <a:xfrm rot="0">
            <a:off x="8979025" y="3998646"/>
            <a:ext cx="7662762" cy="669925"/>
          </a:xfrm>
          <a:prstGeom prst="rect">
            <a:avLst/>
          </a:prstGeom>
        </p:spPr>
        <p:txBody>
          <a:bodyPr anchor="t" rtlCol="false" tIns="0" lIns="0" bIns="0" rIns="0">
            <a:spAutoFit/>
          </a:bodyPr>
          <a:lstStyle/>
          <a:p>
            <a:pPr algn="l">
              <a:lnSpc>
                <a:spcPts val="5599"/>
              </a:lnSpc>
            </a:pPr>
            <a:r>
              <a:rPr lang="en-US" sz="3999" spc="-79">
                <a:solidFill>
                  <a:srgbClr val="291B25"/>
                </a:solidFill>
                <a:latin typeface="Arbutus Slab"/>
                <a:ea typeface="Arbutus Slab"/>
                <a:cs typeface="Arbutus Slab"/>
                <a:sym typeface="Arbutus Slab"/>
              </a:rPr>
              <a:t>Generalized coordinates:</a:t>
            </a:r>
          </a:p>
        </p:txBody>
      </p:sp>
      <p:grpSp>
        <p:nvGrpSpPr>
          <p:cNvPr name="Group 11" id="11"/>
          <p:cNvGrpSpPr/>
          <p:nvPr/>
        </p:nvGrpSpPr>
        <p:grpSpPr>
          <a:xfrm rot="0">
            <a:off x="10080683" y="8158628"/>
            <a:ext cx="5911985" cy="1099672"/>
            <a:chOff x="0" y="0"/>
            <a:chExt cx="1557066" cy="289626"/>
          </a:xfrm>
        </p:grpSpPr>
        <p:sp>
          <p:nvSpPr>
            <p:cNvPr name="Freeform 12" id="12"/>
            <p:cNvSpPr/>
            <p:nvPr/>
          </p:nvSpPr>
          <p:spPr>
            <a:xfrm flipH="false" flipV="false" rot="0">
              <a:off x="0" y="0"/>
              <a:ext cx="1557066" cy="289626"/>
            </a:xfrm>
            <a:custGeom>
              <a:avLst/>
              <a:gdLst/>
              <a:ahLst/>
              <a:cxnLst/>
              <a:rect r="r" b="b" t="t" l="l"/>
              <a:pathLst>
                <a:path h="289626" w="1557066">
                  <a:moveTo>
                    <a:pt x="0" y="0"/>
                  </a:moveTo>
                  <a:lnTo>
                    <a:pt x="1557066" y="0"/>
                  </a:lnTo>
                  <a:lnTo>
                    <a:pt x="1557066" y="289626"/>
                  </a:lnTo>
                  <a:lnTo>
                    <a:pt x="0" y="289626"/>
                  </a:lnTo>
                  <a:close/>
                </a:path>
              </a:pathLst>
            </a:custGeom>
            <a:solidFill>
              <a:srgbClr val="000000">
                <a:alpha val="0"/>
              </a:srgbClr>
            </a:solidFill>
            <a:ln w="38100" cap="sq">
              <a:solidFill>
                <a:srgbClr val="5CE1E6"/>
              </a:solidFill>
              <a:prstDash val="solid"/>
              <a:miter/>
            </a:ln>
          </p:spPr>
        </p:sp>
        <p:sp>
          <p:nvSpPr>
            <p:cNvPr name="TextBox 13" id="13"/>
            <p:cNvSpPr txBox="true"/>
            <p:nvPr/>
          </p:nvSpPr>
          <p:spPr>
            <a:xfrm>
              <a:off x="0" y="-47625"/>
              <a:ext cx="1557066" cy="337251"/>
            </a:xfrm>
            <a:prstGeom prst="rect">
              <a:avLst/>
            </a:prstGeom>
          </p:spPr>
          <p:txBody>
            <a:bodyPr anchor="ctr" rtlCol="false" tIns="50800" lIns="50800" bIns="50800" rIns="50800"/>
            <a:lstStyle/>
            <a:p>
              <a:pPr algn="ctr">
                <a:lnSpc>
                  <a:spcPts val="3499"/>
                </a:lnSpc>
              </a:pPr>
            </a:p>
          </p:txBody>
        </p:sp>
      </p:grpSp>
      <p:pic>
        <p:nvPicPr>
          <p:cNvPr name="Picture 14" id="14"/>
          <p:cNvPicPr>
            <a:picLocks noChangeAspect="true"/>
          </p:cNvPicPr>
          <p:nvPr/>
        </p:nvPicPr>
        <p:blipFill>
          <a:blip r:embed="rId8"/>
          <a:stretch>
            <a:fillRect/>
          </a:stretch>
        </p:blipFill>
        <p:spPr>
          <a:xfrm rot="0">
            <a:off x="10474802" y="6827359"/>
            <a:ext cx="4671210" cy="1343764"/>
          </a:xfrm>
          <a:prstGeom prst="rect">
            <a:avLst/>
          </a:prstGeom>
        </p:spPr>
      </p:pic>
      <p:sp>
        <p:nvSpPr>
          <p:cNvPr name="TextBox 15" id="15"/>
          <p:cNvSpPr txBox="true"/>
          <p:nvPr/>
        </p:nvSpPr>
        <p:spPr>
          <a:xfrm rot="0">
            <a:off x="8073618" y="2555178"/>
            <a:ext cx="747499" cy="996238"/>
          </a:xfrm>
          <a:prstGeom prst="rect">
            <a:avLst/>
          </a:prstGeom>
        </p:spPr>
        <p:txBody>
          <a:bodyPr anchor="t" rtlCol="false" tIns="0" lIns="0" bIns="0" rIns="0">
            <a:spAutoFit/>
          </a:bodyPr>
          <a:lstStyle/>
          <a:p>
            <a:pPr algn="ctr">
              <a:lnSpc>
                <a:spcPts val="8239"/>
              </a:lnSpc>
              <a:spcBef>
                <a:spcPct val="0"/>
              </a:spcBef>
            </a:pPr>
            <a:r>
              <a:rPr lang="en-US" sz="5885">
                <a:solidFill>
                  <a:srgbClr val="5CE1E6"/>
                </a:solidFill>
                <a:latin typeface="Arbutus Slab"/>
                <a:ea typeface="Arbutus Slab"/>
                <a:cs typeface="Arbutus Slab"/>
                <a:sym typeface="Arbutus Slab"/>
              </a:rPr>
              <a:t>❖</a:t>
            </a:r>
          </a:p>
        </p:txBody>
      </p:sp>
      <p:sp>
        <p:nvSpPr>
          <p:cNvPr name="TextBox 16" id="16"/>
          <p:cNvSpPr txBox="true"/>
          <p:nvPr/>
        </p:nvSpPr>
        <p:spPr>
          <a:xfrm rot="0">
            <a:off x="9144000" y="8153195"/>
            <a:ext cx="747499" cy="996238"/>
          </a:xfrm>
          <a:prstGeom prst="rect">
            <a:avLst/>
          </a:prstGeom>
        </p:spPr>
        <p:txBody>
          <a:bodyPr anchor="t" rtlCol="false" tIns="0" lIns="0" bIns="0" rIns="0">
            <a:spAutoFit/>
          </a:bodyPr>
          <a:lstStyle/>
          <a:p>
            <a:pPr algn="ctr">
              <a:lnSpc>
                <a:spcPts val="8239"/>
              </a:lnSpc>
              <a:spcBef>
                <a:spcPct val="0"/>
              </a:spcBef>
            </a:pPr>
            <a:r>
              <a:rPr lang="en-US" sz="5885">
                <a:solidFill>
                  <a:srgbClr val="5CE1E6"/>
                </a:solidFill>
                <a:latin typeface="Arbutus Slab"/>
                <a:ea typeface="Arbutus Slab"/>
                <a:cs typeface="Arbutus Slab"/>
                <a:sym typeface="Arbutus Slab"/>
              </a:rPr>
              <a:t>❖</a:t>
            </a:r>
          </a:p>
        </p:txBody>
      </p:sp>
      <p:grpSp>
        <p:nvGrpSpPr>
          <p:cNvPr name="Group 17" id="17"/>
          <p:cNvGrpSpPr/>
          <p:nvPr/>
        </p:nvGrpSpPr>
        <p:grpSpPr>
          <a:xfrm rot="5400000">
            <a:off x="8776764" y="775764"/>
            <a:ext cx="734472" cy="18288000"/>
            <a:chOff x="0" y="0"/>
            <a:chExt cx="193441" cy="4816593"/>
          </a:xfrm>
        </p:grpSpPr>
        <p:sp>
          <p:nvSpPr>
            <p:cNvPr name="Freeform 18" id="18"/>
            <p:cNvSpPr/>
            <p:nvPr/>
          </p:nvSpPr>
          <p:spPr>
            <a:xfrm flipH="false" flipV="false" rot="0">
              <a:off x="0" y="0"/>
              <a:ext cx="193441" cy="4816592"/>
            </a:xfrm>
            <a:custGeom>
              <a:avLst/>
              <a:gdLst/>
              <a:ahLst/>
              <a:cxnLst/>
              <a:rect r="r" b="b" t="t" l="l"/>
              <a:pathLst>
                <a:path h="4816592" w="193441">
                  <a:moveTo>
                    <a:pt x="0" y="0"/>
                  </a:moveTo>
                  <a:lnTo>
                    <a:pt x="193441" y="0"/>
                  </a:lnTo>
                  <a:lnTo>
                    <a:pt x="193441" y="4816592"/>
                  </a:lnTo>
                  <a:lnTo>
                    <a:pt x="0" y="4816592"/>
                  </a:lnTo>
                  <a:close/>
                </a:path>
              </a:pathLst>
            </a:custGeom>
            <a:solidFill>
              <a:srgbClr val="291B25"/>
            </a:solidFill>
          </p:spPr>
        </p:sp>
        <p:sp>
          <p:nvSpPr>
            <p:cNvPr name="TextBox 19" id="19"/>
            <p:cNvSpPr txBox="true"/>
            <p:nvPr/>
          </p:nvSpPr>
          <p:spPr>
            <a:xfrm>
              <a:off x="0" y="-47625"/>
              <a:ext cx="193441" cy="4864218"/>
            </a:xfrm>
            <a:prstGeom prst="rect">
              <a:avLst/>
            </a:prstGeom>
          </p:spPr>
          <p:txBody>
            <a:bodyPr anchor="ctr" rtlCol="false" tIns="50800" lIns="50800" bIns="50800" rIns="50800"/>
            <a:lstStyle/>
            <a:p>
              <a:pPr algn="ctr">
                <a:lnSpc>
                  <a:spcPts val="3359"/>
                </a:lnSpc>
              </a:pPr>
            </a:p>
          </p:txBody>
        </p:sp>
      </p:grpSp>
      <p:sp>
        <p:nvSpPr>
          <p:cNvPr name="TextBox 20" id="20"/>
          <p:cNvSpPr txBox="true"/>
          <p:nvPr/>
        </p:nvSpPr>
        <p:spPr>
          <a:xfrm rot="0">
            <a:off x="17275996" y="9676336"/>
            <a:ext cx="203388" cy="487633"/>
          </a:xfrm>
          <a:prstGeom prst="rect">
            <a:avLst/>
          </a:prstGeom>
        </p:spPr>
        <p:txBody>
          <a:bodyPr anchor="t" rtlCol="false" tIns="0" lIns="0" bIns="0" rIns="0" wrap="none">
            <a:spAutoFit/>
          </a:bodyPr>
          <a:lstStyle/>
          <a:p>
            <a:pPr algn="ctr">
              <a:lnSpc>
                <a:spcPts val="3499"/>
              </a:lnSpc>
              <a:spcBef>
                <a:spcPct val="0"/>
              </a:spcBef>
            </a:pPr>
            <a:r>
              <a:rPr lang="en-US" sz="2499">
                <a:solidFill>
                  <a:srgbClr val="FFFFFF"/>
                </a:solidFill>
                <a:latin typeface="Arbutus Slab"/>
                <a:ea typeface="Arbutus Slab"/>
                <a:cs typeface="Arbutus Slab"/>
                <a:sym typeface="Arbutus Slab"/>
              </a:rPr>
              <a:t>12</a:t>
            </a:r>
          </a:p>
        </p:txBody>
      </p:sp>
      <p:sp>
        <p:nvSpPr>
          <p:cNvPr name="TextBox 21" id="21"/>
          <p:cNvSpPr txBox="true"/>
          <p:nvPr/>
        </p:nvSpPr>
        <p:spPr>
          <a:xfrm rot="0">
            <a:off x="6438840" y="9684814"/>
            <a:ext cx="5410319"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Sergio Esteban Quintero Benavides</a:t>
            </a:r>
          </a:p>
        </p:txBody>
      </p:sp>
      <p:sp>
        <p:nvSpPr>
          <p:cNvPr name="TextBox 22" id="22"/>
          <p:cNvSpPr txBox="true"/>
          <p:nvPr/>
        </p:nvSpPr>
        <p:spPr>
          <a:xfrm rot="0">
            <a:off x="421400" y="9684814"/>
            <a:ext cx="2734017"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2025/08/06</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503151" y="294067"/>
            <a:ext cx="1512298" cy="1469265"/>
          </a:xfrm>
          <a:custGeom>
            <a:avLst/>
            <a:gdLst/>
            <a:ahLst/>
            <a:cxnLst/>
            <a:rect r="r" b="b" t="t" l="l"/>
            <a:pathLst>
              <a:path h="1469265" w="1512298">
                <a:moveTo>
                  <a:pt x="0" y="0"/>
                </a:moveTo>
                <a:lnTo>
                  <a:pt x="1512298" y="0"/>
                </a:lnTo>
                <a:lnTo>
                  <a:pt x="1512298" y="1469266"/>
                </a:lnTo>
                <a:lnTo>
                  <a:pt x="0" y="1469266"/>
                </a:lnTo>
                <a:lnTo>
                  <a:pt x="0" y="0"/>
                </a:lnTo>
                <a:close/>
              </a:path>
            </a:pathLst>
          </a:custGeom>
          <a:blipFill>
            <a:blip r:embed="rId2"/>
            <a:stretch>
              <a:fillRect l="0" t="0" r="0" b="0"/>
            </a:stretch>
          </a:blipFill>
        </p:spPr>
      </p:sp>
      <p:pic>
        <p:nvPicPr>
          <p:cNvPr name="Picture 3" id="3"/>
          <p:cNvPicPr>
            <a:picLocks noChangeAspect="true"/>
          </p:cNvPicPr>
          <p:nvPr/>
        </p:nvPicPr>
        <p:blipFill>
          <a:blip r:embed="rId3"/>
          <a:stretch>
            <a:fillRect/>
          </a:stretch>
        </p:blipFill>
        <p:spPr>
          <a:xfrm rot="0">
            <a:off x="-138515" y="1965216"/>
            <a:ext cx="14006582" cy="2996903"/>
          </a:xfrm>
          <a:prstGeom prst="rect">
            <a:avLst/>
          </a:prstGeom>
        </p:spPr>
      </p:pic>
      <p:grpSp>
        <p:nvGrpSpPr>
          <p:cNvPr name="Group 4" id="4"/>
          <p:cNvGrpSpPr/>
          <p:nvPr/>
        </p:nvGrpSpPr>
        <p:grpSpPr>
          <a:xfrm rot="0">
            <a:off x="1028700" y="3908197"/>
            <a:ext cx="5836076" cy="777781"/>
            <a:chOff x="0" y="0"/>
            <a:chExt cx="1537073" cy="204848"/>
          </a:xfrm>
        </p:grpSpPr>
        <p:sp>
          <p:nvSpPr>
            <p:cNvPr name="Freeform 5" id="5"/>
            <p:cNvSpPr/>
            <p:nvPr/>
          </p:nvSpPr>
          <p:spPr>
            <a:xfrm flipH="false" flipV="false" rot="0">
              <a:off x="0" y="0"/>
              <a:ext cx="1537073" cy="204848"/>
            </a:xfrm>
            <a:custGeom>
              <a:avLst/>
              <a:gdLst/>
              <a:ahLst/>
              <a:cxnLst/>
              <a:rect r="r" b="b" t="t" l="l"/>
              <a:pathLst>
                <a:path h="204848" w="1537073">
                  <a:moveTo>
                    <a:pt x="0" y="0"/>
                  </a:moveTo>
                  <a:lnTo>
                    <a:pt x="1537073" y="0"/>
                  </a:lnTo>
                  <a:lnTo>
                    <a:pt x="1537073" y="204848"/>
                  </a:lnTo>
                  <a:lnTo>
                    <a:pt x="0" y="204848"/>
                  </a:lnTo>
                  <a:close/>
                </a:path>
              </a:pathLst>
            </a:custGeom>
            <a:solidFill>
              <a:srgbClr val="000000">
                <a:alpha val="0"/>
              </a:srgbClr>
            </a:solidFill>
            <a:ln w="38100" cap="sq">
              <a:solidFill>
                <a:srgbClr val="7ED957"/>
              </a:solidFill>
              <a:prstDash val="solid"/>
              <a:miter/>
            </a:ln>
          </p:spPr>
        </p:sp>
        <p:sp>
          <p:nvSpPr>
            <p:cNvPr name="TextBox 6" id="6"/>
            <p:cNvSpPr txBox="true"/>
            <p:nvPr/>
          </p:nvSpPr>
          <p:spPr>
            <a:xfrm>
              <a:off x="0" y="-47625"/>
              <a:ext cx="1537073" cy="252473"/>
            </a:xfrm>
            <a:prstGeom prst="rect">
              <a:avLst/>
            </a:prstGeom>
          </p:spPr>
          <p:txBody>
            <a:bodyPr anchor="ctr" rtlCol="false" tIns="50800" lIns="50800" bIns="50800" rIns="50800"/>
            <a:lstStyle/>
            <a:p>
              <a:pPr algn="ctr">
                <a:lnSpc>
                  <a:spcPts val="3499"/>
                </a:lnSpc>
              </a:pPr>
            </a:p>
          </p:txBody>
        </p:sp>
      </p:grpSp>
      <p:pic>
        <p:nvPicPr>
          <p:cNvPr name="Picture 7" id="7"/>
          <p:cNvPicPr>
            <a:picLocks noChangeAspect="true"/>
          </p:cNvPicPr>
          <p:nvPr/>
        </p:nvPicPr>
        <p:blipFill>
          <a:blip r:embed="rId4"/>
          <a:stretch>
            <a:fillRect/>
          </a:stretch>
        </p:blipFill>
        <p:spPr>
          <a:xfrm rot="0">
            <a:off x="571140" y="3360360"/>
            <a:ext cx="6700446" cy="1779214"/>
          </a:xfrm>
          <a:prstGeom prst="rect">
            <a:avLst/>
          </a:prstGeom>
        </p:spPr>
      </p:pic>
      <p:sp>
        <p:nvSpPr>
          <p:cNvPr name="TextBox 8" id="8"/>
          <p:cNvSpPr txBox="true"/>
          <p:nvPr/>
        </p:nvSpPr>
        <p:spPr>
          <a:xfrm rot="0">
            <a:off x="1028700" y="2277075"/>
            <a:ext cx="13921055" cy="669925"/>
          </a:xfrm>
          <a:prstGeom prst="rect">
            <a:avLst/>
          </a:prstGeom>
        </p:spPr>
        <p:txBody>
          <a:bodyPr anchor="t" rtlCol="false" tIns="0" lIns="0" bIns="0" rIns="0">
            <a:spAutoFit/>
          </a:bodyPr>
          <a:lstStyle/>
          <a:p>
            <a:pPr algn="l">
              <a:lnSpc>
                <a:spcPts val="5599"/>
              </a:lnSpc>
            </a:pPr>
            <a:r>
              <a:rPr lang="en-US" sz="3999" spc="-79">
                <a:solidFill>
                  <a:srgbClr val="291B25"/>
                </a:solidFill>
                <a:latin typeface="Arbutus Slab"/>
                <a:ea typeface="Arbutus Slab"/>
                <a:cs typeface="Arbutus Slab"/>
                <a:sym typeface="Arbutus Slab"/>
              </a:rPr>
              <a:t>Synthesized P</a:t>
            </a:r>
            <a:r>
              <a:rPr lang="en-US" sz="3999" spc="-79">
                <a:solidFill>
                  <a:srgbClr val="291B25"/>
                </a:solidFill>
                <a:latin typeface="Arbutus Slab"/>
                <a:ea typeface="Arbutus Slab"/>
                <a:cs typeface="Arbutus Slab"/>
                <a:sym typeface="Arbutus Slab"/>
              </a:rPr>
              <a:t>itch Angle Disturbance Observer (SPADO)</a:t>
            </a:r>
            <a:r>
              <a:rPr lang="en-US" sz="3999" spc="-79">
                <a:solidFill>
                  <a:srgbClr val="291B25"/>
                </a:solidFill>
                <a:latin typeface="Arbutus Slab"/>
                <a:ea typeface="Arbutus Slab"/>
                <a:cs typeface="Arbutus Slab"/>
                <a:sym typeface="Arbutus Slab"/>
              </a:rPr>
              <a:t>:</a:t>
            </a:r>
          </a:p>
        </p:txBody>
      </p:sp>
      <p:pic>
        <p:nvPicPr>
          <p:cNvPr name="Picture 9" id="9"/>
          <p:cNvPicPr>
            <a:picLocks noChangeAspect="true"/>
          </p:cNvPicPr>
          <p:nvPr/>
        </p:nvPicPr>
        <p:blipFill>
          <a:blip r:embed="rId5"/>
          <a:stretch>
            <a:fillRect/>
          </a:stretch>
        </p:blipFill>
        <p:spPr>
          <a:xfrm rot="0">
            <a:off x="-327793" y="3329485"/>
            <a:ext cx="16277920" cy="3375460"/>
          </a:xfrm>
          <a:prstGeom prst="rect">
            <a:avLst/>
          </a:prstGeom>
        </p:spPr>
      </p:pic>
      <p:pic>
        <p:nvPicPr>
          <p:cNvPr name="Picture 10" id="10"/>
          <p:cNvPicPr>
            <a:picLocks noChangeAspect="true"/>
          </p:cNvPicPr>
          <p:nvPr/>
        </p:nvPicPr>
        <p:blipFill>
          <a:blip r:embed="rId6"/>
          <a:stretch>
            <a:fillRect/>
          </a:stretch>
        </p:blipFill>
        <p:spPr>
          <a:xfrm rot="0">
            <a:off x="-280474" y="5123098"/>
            <a:ext cx="15710086" cy="3280821"/>
          </a:xfrm>
          <a:prstGeom prst="rect">
            <a:avLst/>
          </a:prstGeom>
        </p:spPr>
      </p:pic>
      <p:grpSp>
        <p:nvGrpSpPr>
          <p:cNvPr name="Group 11" id="11"/>
          <p:cNvGrpSpPr/>
          <p:nvPr/>
        </p:nvGrpSpPr>
        <p:grpSpPr>
          <a:xfrm rot="0">
            <a:off x="930268" y="7151391"/>
            <a:ext cx="7993416" cy="777781"/>
            <a:chOff x="0" y="0"/>
            <a:chExt cx="2105262" cy="204848"/>
          </a:xfrm>
        </p:grpSpPr>
        <p:sp>
          <p:nvSpPr>
            <p:cNvPr name="Freeform 12" id="12"/>
            <p:cNvSpPr/>
            <p:nvPr/>
          </p:nvSpPr>
          <p:spPr>
            <a:xfrm flipH="false" flipV="false" rot="0">
              <a:off x="0" y="0"/>
              <a:ext cx="2105262" cy="204848"/>
            </a:xfrm>
            <a:custGeom>
              <a:avLst/>
              <a:gdLst/>
              <a:ahLst/>
              <a:cxnLst/>
              <a:rect r="r" b="b" t="t" l="l"/>
              <a:pathLst>
                <a:path h="204848" w="2105262">
                  <a:moveTo>
                    <a:pt x="0" y="0"/>
                  </a:moveTo>
                  <a:lnTo>
                    <a:pt x="2105262" y="0"/>
                  </a:lnTo>
                  <a:lnTo>
                    <a:pt x="2105262" y="204848"/>
                  </a:lnTo>
                  <a:lnTo>
                    <a:pt x="0" y="204848"/>
                  </a:lnTo>
                  <a:close/>
                </a:path>
              </a:pathLst>
            </a:custGeom>
            <a:solidFill>
              <a:srgbClr val="000000">
                <a:alpha val="0"/>
              </a:srgbClr>
            </a:solidFill>
            <a:ln w="38100" cap="sq">
              <a:solidFill>
                <a:srgbClr val="7ED957"/>
              </a:solidFill>
              <a:prstDash val="solid"/>
              <a:miter/>
            </a:ln>
          </p:spPr>
        </p:sp>
        <p:sp>
          <p:nvSpPr>
            <p:cNvPr name="TextBox 13" id="13"/>
            <p:cNvSpPr txBox="true"/>
            <p:nvPr/>
          </p:nvSpPr>
          <p:spPr>
            <a:xfrm>
              <a:off x="0" y="-47625"/>
              <a:ext cx="2105262" cy="252473"/>
            </a:xfrm>
            <a:prstGeom prst="rect">
              <a:avLst/>
            </a:prstGeom>
          </p:spPr>
          <p:txBody>
            <a:bodyPr anchor="ctr" rtlCol="false" tIns="50800" lIns="50800" bIns="50800" rIns="50800"/>
            <a:lstStyle/>
            <a:p>
              <a:pPr algn="ctr">
                <a:lnSpc>
                  <a:spcPts val="3499"/>
                </a:lnSpc>
              </a:pPr>
            </a:p>
          </p:txBody>
        </p:sp>
      </p:grpSp>
      <p:pic>
        <p:nvPicPr>
          <p:cNvPr name="Picture 14" id="14"/>
          <p:cNvPicPr>
            <a:picLocks noChangeAspect="true"/>
          </p:cNvPicPr>
          <p:nvPr/>
        </p:nvPicPr>
        <p:blipFill>
          <a:blip r:embed="rId7"/>
          <a:stretch>
            <a:fillRect/>
          </a:stretch>
        </p:blipFill>
        <p:spPr>
          <a:xfrm rot="0">
            <a:off x="256774" y="6437119"/>
            <a:ext cx="9263107" cy="2206324"/>
          </a:xfrm>
          <a:prstGeom prst="rect">
            <a:avLst/>
          </a:prstGeom>
        </p:spPr>
      </p:pic>
      <p:pic>
        <p:nvPicPr>
          <p:cNvPr name="Picture 15" id="15"/>
          <p:cNvPicPr>
            <a:picLocks noChangeAspect="true"/>
          </p:cNvPicPr>
          <p:nvPr/>
        </p:nvPicPr>
        <p:blipFill>
          <a:blip r:embed="rId8"/>
          <a:stretch>
            <a:fillRect/>
          </a:stretch>
        </p:blipFill>
        <p:spPr>
          <a:xfrm rot="0">
            <a:off x="-394178" y="6462129"/>
            <a:ext cx="18284268" cy="3709851"/>
          </a:xfrm>
          <a:prstGeom prst="rect">
            <a:avLst/>
          </a:prstGeom>
        </p:spPr>
      </p:pic>
      <p:sp>
        <p:nvSpPr>
          <p:cNvPr name="TextBox 16" id="16"/>
          <p:cNvSpPr txBox="true"/>
          <p:nvPr/>
        </p:nvSpPr>
        <p:spPr>
          <a:xfrm rot="0">
            <a:off x="1028700" y="1200150"/>
            <a:ext cx="14837336" cy="694636"/>
          </a:xfrm>
          <a:prstGeom prst="rect">
            <a:avLst/>
          </a:prstGeom>
        </p:spPr>
        <p:txBody>
          <a:bodyPr anchor="t" rtlCol="false" tIns="0" lIns="0" bIns="0" rIns="0">
            <a:spAutoFit/>
          </a:bodyPr>
          <a:lstStyle/>
          <a:p>
            <a:pPr algn="l">
              <a:lnSpc>
                <a:spcPts val="5158"/>
              </a:lnSpc>
            </a:pPr>
            <a:r>
              <a:rPr lang="en-US" sz="5731" spc="-114">
                <a:solidFill>
                  <a:srgbClr val="291B25"/>
                </a:solidFill>
                <a:latin typeface="Arbutus Slab"/>
                <a:ea typeface="Arbutus Slab"/>
                <a:cs typeface="Arbutus Slab"/>
                <a:sym typeface="Arbutus Slab"/>
              </a:rPr>
              <a:t>IV. Control</a:t>
            </a:r>
          </a:p>
        </p:txBody>
      </p:sp>
      <p:grpSp>
        <p:nvGrpSpPr>
          <p:cNvPr name="Group 17" id="17"/>
          <p:cNvGrpSpPr/>
          <p:nvPr/>
        </p:nvGrpSpPr>
        <p:grpSpPr>
          <a:xfrm rot="5400000">
            <a:off x="8776764" y="775764"/>
            <a:ext cx="734472" cy="18288000"/>
            <a:chOff x="0" y="0"/>
            <a:chExt cx="193441" cy="4816593"/>
          </a:xfrm>
        </p:grpSpPr>
        <p:sp>
          <p:nvSpPr>
            <p:cNvPr name="Freeform 18" id="18"/>
            <p:cNvSpPr/>
            <p:nvPr/>
          </p:nvSpPr>
          <p:spPr>
            <a:xfrm flipH="false" flipV="false" rot="0">
              <a:off x="0" y="0"/>
              <a:ext cx="193441" cy="4816592"/>
            </a:xfrm>
            <a:custGeom>
              <a:avLst/>
              <a:gdLst/>
              <a:ahLst/>
              <a:cxnLst/>
              <a:rect r="r" b="b" t="t" l="l"/>
              <a:pathLst>
                <a:path h="4816592" w="193441">
                  <a:moveTo>
                    <a:pt x="0" y="0"/>
                  </a:moveTo>
                  <a:lnTo>
                    <a:pt x="193441" y="0"/>
                  </a:lnTo>
                  <a:lnTo>
                    <a:pt x="193441" y="4816592"/>
                  </a:lnTo>
                  <a:lnTo>
                    <a:pt x="0" y="4816592"/>
                  </a:lnTo>
                  <a:close/>
                </a:path>
              </a:pathLst>
            </a:custGeom>
            <a:solidFill>
              <a:srgbClr val="291B25"/>
            </a:solidFill>
          </p:spPr>
        </p:sp>
        <p:sp>
          <p:nvSpPr>
            <p:cNvPr name="TextBox 19" id="19"/>
            <p:cNvSpPr txBox="true"/>
            <p:nvPr/>
          </p:nvSpPr>
          <p:spPr>
            <a:xfrm>
              <a:off x="0" y="-47625"/>
              <a:ext cx="193441" cy="4864218"/>
            </a:xfrm>
            <a:prstGeom prst="rect">
              <a:avLst/>
            </a:prstGeom>
          </p:spPr>
          <p:txBody>
            <a:bodyPr anchor="ctr" rtlCol="false" tIns="50800" lIns="50800" bIns="50800" rIns="50800"/>
            <a:lstStyle/>
            <a:p>
              <a:pPr algn="ctr">
                <a:lnSpc>
                  <a:spcPts val="3359"/>
                </a:lnSpc>
              </a:pPr>
            </a:p>
          </p:txBody>
        </p:sp>
      </p:grpSp>
      <p:sp>
        <p:nvSpPr>
          <p:cNvPr name="TextBox 20" id="20"/>
          <p:cNvSpPr txBox="true"/>
          <p:nvPr/>
        </p:nvSpPr>
        <p:spPr>
          <a:xfrm rot="0">
            <a:off x="17275996" y="9676336"/>
            <a:ext cx="203388" cy="487633"/>
          </a:xfrm>
          <a:prstGeom prst="rect">
            <a:avLst/>
          </a:prstGeom>
        </p:spPr>
        <p:txBody>
          <a:bodyPr anchor="t" rtlCol="false" tIns="0" lIns="0" bIns="0" rIns="0" wrap="none">
            <a:spAutoFit/>
          </a:bodyPr>
          <a:lstStyle/>
          <a:p>
            <a:pPr algn="ctr">
              <a:lnSpc>
                <a:spcPts val="3499"/>
              </a:lnSpc>
              <a:spcBef>
                <a:spcPct val="0"/>
              </a:spcBef>
            </a:pPr>
            <a:r>
              <a:rPr lang="en-US" sz="2499">
                <a:solidFill>
                  <a:srgbClr val="FFFFFF"/>
                </a:solidFill>
                <a:latin typeface="Arbutus Slab"/>
                <a:ea typeface="Arbutus Slab"/>
                <a:cs typeface="Arbutus Slab"/>
                <a:sym typeface="Arbutus Slab"/>
              </a:rPr>
              <a:t>13</a:t>
            </a:r>
          </a:p>
        </p:txBody>
      </p:sp>
      <p:sp>
        <p:nvSpPr>
          <p:cNvPr name="TextBox 21" id="21"/>
          <p:cNvSpPr txBox="true"/>
          <p:nvPr/>
        </p:nvSpPr>
        <p:spPr>
          <a:xfrm rot="0">
            <a:off x="6438840" y="9684814"/>
            <a:ext cx="5410319"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Sergio Esteban Quintero Benavides</a:t>
            </a:r>
          </a:p>
        </p:txBody>
      </p:sp>
      <p:sp>
        <p:nvSpPr>
          <p:cNvPr name="TextBox 22" id="22"/>
          <p:cNvSpPr txBox="true"/>
          <p:nvPr/>
        </p:nvSpPr>
        <p:spPr>
          <a:xfrm rot="0">
            <a:off x="421400" y="9684814"/>
            <a:ext cx="2734017"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2025/08/06</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503151" y="294067"/>
            <a:ext cx="1512298" cy="1469265"/>
          </a:xfrm>
          <a:custGeom>
            <a:avLst/>
            <a:gdLst/>
            <a:ahLst/>
            <a:cxnLst/>
            <a:rect r="r" b="b" t="t" l="l"/>
            <a:pathLst>
              <a:path h="1469265" w="1512298">
                <a:moveTo>
                  <a:pt x="0" y="0"/>
                </a:moveTo>
                <a:lnTo>
                  <a:pt x="1512298" y="0"/>
                </a:lnTo>
                <a:lnTo>
                  <a:pt x="1512298" y="1469266"/>
                </a:lnTo>
                <a:lnTo>
                  <a:pt x="0" y="1469266"/>
                </a:lnTo>
                <a:lnTo>
                  <a:pt x="0" y="0"/>
                </a:lnTo>
                <a:close/>
              </a:path>
            </a:pathLst>
          </a:custGeom>
          <a:blipFill>
            <a:blip r:embed="rId2"/>
            <a:stretch>
              <a:fillRect l="0" t="0" r="0" b="0"/>
            </a:stretch>
          </a:blipFill>
        </p:spPr>
      </p:sp>
      <p:sp>
        <p:nvSpPr>
          <p:cNvPr name="TextBox 3" id="3"/>
          <p:cNvSpPr txBox="true"/>
          <p:nvPr/>
        </p:nvSpPr>
        <p:spPr>
          <a:xfrm rot="0">
            <a:off x="1028700" y="2277075"/>
            <a:ext cx="7662762" cy="669925"/>
          </a:xfrm>
          <a:prstGeom prst="rect">
            <a:avLst/>
          </a:prstGeom>
        </p:spPr>
        <p:txBody>
          <a:bodyPr anchor="t" rtlCol="false" tIns="0" lIns="0" bIns="0" rIns="0">
            <a:spAutoFit/>
          </a:bodyPr>
          <a:lstStyle/>
          <a:p>
            <a:pPr algn="l">
              <a:lnSpc>
                <a:spcPts val="5599"/>
              </a:lnSpc>
            </a:pPr>
            <a:r>
              <a:rPr lang="en-US" sz="3999" spc="-79">
                <a:solidFill>
                  <a:srgbClr val="291B25"/>
                </a:solidFill>
                <a:latin typeface="Arbutus Slab"/>
                <a:ea typeface="Arbutus Slab"/>
                <a:cs typeface="Arbutus Slab"/>
                <a:sym typeface="Arbutus Slab"/>
              </a:rPr>
              <a:t>SPADO:</a:t>
            </a:r>
          </a:p>
        </p:txBody>
      </p:sp>
      <p:pic>
        <p:nvPicPr>
          <p:cNvPr name="Picture 4" id="4"/>
          <p:cNvPicPr>
            <a:picLocks noChangeAspect="true"/>
          </p:cNvPicPr>
          <p:nvPr/>
        </p:nvPicPr>
        <p:blipFill>
          <a:blip r:embed="rId3"/>
          <a:stretch>
            <a:fillRect/>
          </a:stretch>
        </p:blipFill>
        <p:spPr>
          <a:xfrm rot="0">
            <a:off x="-16165" y="2349811"/>
            <a:ext cx="12538379" cy="3082060"/>
          </a:xfrm>
          <a:prstGeom prst="rect">
            <a:avLst/>
          </a:prstGeom>
        </p:spPr>
      </p:pic>
      <p:pic>
        <p:nvPicPr>
          <p:cNvPr name="Picture 5" id="5"/>
          <p:cNvPicPr>
            <a:picLocks noChangeAspect="true"/>
          </p:cNvPicPr>
          <p:nvPr/>
        </p:nvPicPr>
        <p:blipFill>
          <a:blip r:embed="rId4"/>
          <a:stretch>
            <a:fillRect/>
          </a:stretch>
        </p:blipFill>
        <p:spPr>
          <a:xfrm rot="0">
            <a:off x="507727" y="4313707"/>
            <a:ext cx="6251677" cy="2034276"/>
          </a:xfrm>
          <a:prstGeom prst="rect">
            <a:avLst/>
          </a:prstGeom>
        </p:spPr>
      </p:pic>
      <p:grpSp>
        <p:nvGrpSpPr>
          <p:cNvPr name="Group 6" id="6"/>
          <p:cNvGrpSpPr/>
          <p:nvPr/>
        </p:nvGrpSpPr>
        <p:grpSpPr>
          <a:xfrm rot="0">
            <a:off x="930268" y="6159958"/>
            <a:ext cx="8553279" cy="1221784"/>
            <a:chOff x="0" y="0"/>
            <a:chExt cx="2252715" cy="321787"/>
          </a:xfrm>
        </p:grpSpPr>
        <p:sp>
          <p:nvSpPr>
            <p:cNvPr name="Freeform 7" id="7"/>
            <p:cNvSpPr/>
            <p:nvPr/>
          </p:nvSpPr>
          <p:spPr>
            <a:xfrm flipH="false" flipV="false" rot="0">
              <a:off x="0" y="0"/>
              <a:ext cx="2252715" cy="321787"/>
            </a:xfrm>
            <a:custGeom>
              <a:avLst/>
              <a:gdLst/>
              <a:ahLst/>
              <a:cxnLst/>
              <a:rect r="r" b="b" t="t" l="l"/>
              <a:pathLst>
                <a:path h="321787" w="2252715">
                  <a:moveTo>
                    <a:pt x="0" y="0"/>
                  </a:moveTo>
                  <a:lnTo>
                    <a:pt x="2252715" y="0"/>
                  </a:lnTo>
                  <a:lnTo>
                    <a:pt x="2252715" y="321787"/>
                  </a:lnTo>
                  <a:lnTo>
                    <a:pt x="0" y="321787"/>
                  </a:lnTo>
                  <a:close/>
                </a:path>
              </a:pathLst>
            </a:custGeom>
            <a:solidFill>
              <a:srgbClr val="000000">
                <a:alpha val="0"/>
              </a:srgbClr>
            </a:solidFill>
            <a:ln w="38100" cap="sq">
              <a:solidFill>
                <a:srgbClr val="FF5757"/>
              </a:solidFill>
              <a:prstDash val="solid"/>
              <a:miter/>
            </a:ln>
          </p:spPr>
        </p:sp>
        <p:sp>
          <p:nvSpPr>
            <p:cNvPr name="TextBox 8" id="8"/>
            <p:cNvSpPr txBox="true"/>
            <p:nvPr/>
          </p:nvSpPr>
          <p:spPr>
            <a:xfrm>
              <a:off x="0" y="-47625"/>
              <a:ext cx="2252715" cy="369412"/>
            </a:xfrm>
            <a:prstGeom prst="rect">
              <a:avLst/>
            </a:prstGeom>
          </p:spPr>
          <p:txBody>
            <a:bodyPr anchor="ctr" rtlCol="false" tIns="50800" lIns="50800" bIns="50800" rIns="50800"/>
            <a:lstStyle/>
            <a:p>
              <a:pPr algn="ctr">
                <a:lnSpc>
                  <a:spcPts val="3499"/>
                </a:lnSpc>
              </a:pPr>
            </a:p>
          </p:txBody>
        </p:sp>
      </p:grpSp>
      <p:pic>
        <p:nvPicPr>
          <p:cNvPr name="Picture 9" id="9"/>
          <p:cNvPicPr>
            <a:picLocks noChangeAspect="true"/>
          </p:cNvPicPr>
          <p:nvPr/>
        </p:nvPicPr>
        <p:blipFill>
          <a:blip r:embed="rId5"/>
          <a:stretch>
            <a:fillRect/>
          </a:stretch>
        </p:blipFill>
        <p:spPr>
          <a:xfrm rot="0">
            <a:off x="199813" y="5445798"/>
            <a:ext cx="9946646" cy="2650104"/>
          </a:xfrm>
          <a:prstGeom prst="rect">
            <a:avLst/>
          </a:prstGeom>
        </p:spPr>
      </p:pic>
      <p:grpSp>
        <p:nvGrpSpPr>
          <p:cNvPr name="Group 10" id="10"/>
          <p:cNvGrpSpPr/>
          <p:nvPr/>
        </p:nvGrpSpPr>
        <p:grpSpPr>
          <a:xfrm rot="0">
            <a:off x="930268" y="7579765"/>
            <a:ext cx="12132993" cy="1221784"/>
            <a:chOff x="0" y="0"/>
            <a:chExt cx="3195521" cy="321787"/>
          </a:xfrm>
        </p:grpSpPr>
        <p:sp>
          <p:nvSpPr>
            <p:cNvPr name="Freeform 11" id="11"/>
            <p:cNvSpPr/>
            <p:nvPr/>
          </p:nvSpPr>
          <p:spPr>
            <a:xfrm flipH="false" flipV="false" rot="0">
              <a:off x="0" y="0"/>
              <a:ext cx="3195521" cy="321787"/>
            </a:xfrm>
            <a:custGeom>
              <a:avLst/>
              <a:gdLst/>
              <a:ahLst/>
              <a:cxnLst/>
              <a:rect r="r" b="b" t="t" l="l"/>
              <a:pathLst>
                <a:path h="321787" w="3195521">
                  <a:moveTo>
                    <a:pt x="0" y="0"/>
                  </a:moveTo>
                  <a:lnTo>
                    <a:pt x="3195521" y="0"/>
                  </a:lnTo>
                  <a:lnTo>
                    <a:pt x="3195521" y="321787"/>
                  </a:lnTo>
                  <a:lnTo>
                    <a:pt x="0" y="321787"/>
                  </a:lnTo>
                  <a:close/>
                </a:path>
              </a:pathLst>
            </a:custGeom>
            <a:solidFill>
              <a:srgbClr val="000000">
                <a:alpha val="0"/>
              </a:srgbClr>
            </a:solidFill>
            <a:ln w="38100" cap="sq">
              <a:solidFill>
                <a:srgbClr val="0097B2"/>
              </a:solidFill>
              <a:prstDash val="solid"/>
              <a:miter/>
            </a:ln>
          </p:spPr>
        </p:sp>
        <p:sp>
          <p:nvSpPr>
            <p:cNvPr name="TextBox 12" id="12"/>
            <p:cNvSpPr txBox="true"/>
            <p:nvPr/>
          </p:nvSpPr>
          <p:spPr>
            <a:xfrm>
              <a:off x="0" y="-47625"/>
              <a:ext cx="3195521" cy="369412"/>
            </a:xfrm>
            <a:prstGeom prst="rect">
              <a:avLst/>
            </a:prstGeom>
          </p:spPr>
          <p:txBody>
            <a:bodyPr anchor="ctr" rtlCol="false" tIns="50800" lIns="50800" bIns="50800" rIns="50800"/>
            <a:lstStyle/>
            <a:p>
              <a:pPr algn="ctr">
                <a:lnSpc>
                  <a:spcPts val="3499"/>
                </a:lnSpc>
              </a:pPr>
            </a:p>
          </p:txBody>
        </p:sp>
      </p:grpSp>
      <p:pic>
        <p:nvPicPr>
          <p:cNvPr name="Picture 13" id="13"/>
          <p:cNvPicPr>
            <a:picLocks noChangeAspect="true"/>
          </p:cNvPicPr>
          <p:nvPr/>
        </p:nvPicPr>
        <p:blipFill>
          <a:blip r:embed="rId6"/>
          <a:stretch>
            <a:fillRect/>
          </a:stretch>
        </p:blipFill>
        <p:spPr>
          <a:xfrm rot="0">
            <a:off x="-168018" y="6517972"/>
            <a:ext cx="14360622" cy="3345372"/>
          </a:xfrm>
          <a:prstGeom prst="rect">
            <a:avLst/>
          </a:prstGeom>
        </p:spPr>
      </p:pic>
      <p:sp>
        <p:nvSpPr>
          <p:cNvPr name="TextBox 14" id="14"/>
          <p:cNvSpPr txBox="true"/>
          <p:nvPr/>
        </p:nvSpPr>
        <p:spPr>
          <a:xfrm rot="0">
            <a:off x="13218134" y="7842360"/>
            <a:ext cx="4952689" cy="629920"/>
          </a:xfrm>
          <a:prstGeom prst="rect">
            <a:avLst/>
          </a:prstGeom>
        </p:spPr>
        <p:txBody>
          <a:bodyPr anchor="t" rtlCol="false" tIns="0" lIns="0" bIns="0" rIns="0">
            <a:spAutoFit/>
          </a:bodyPr>
          <a:lstStyle/>
          <a:p>
            <a:pPr algn="l">
              <a:lnSpc>
                <a:spcPts val="5179"/>
              </a:lnSpc>
            </a:pPr>
            <a:r>
              <a:rPr lang="en-US" sz="3699" spc="-73">
                <a:solidFill>
                  <a:srgbClr val="291B25"/>
                </a:solidFill>
                <a:latin typeface="Arbutus Slab"/>
                <a:ea typeface="Arbutus Slab"/>
                <a:cs typeface="Arbutus Slab"/>
                <a:sym typeface="Arbutus Slab"/>
              </a:rPr>
              <a:t>Pseudo differentiation</a:t>
            </a:r>
          </a:p>
        </p:txBody>
      </p:sp>
      <p:sp>
        <p:nvSpPr>
          <p:cNvPr name="TextBox 15" id="15"/>
          <p:cNvSpPr txBox="true"/>
          <p:nvPr/>
        </p:nvSpPr>
        <p:spPr>
          <a:xfrm rot="0">
            <a:off x="1028700" y="1200150"/>
            <a:ext cx="14837336" cy="694636"/>
          </a:xfrm>
          <a:prstGeom prst="rect">
            <a:avLst/>
          </a:prstGeom>
        </p:spPr>
        <p:txBody>
          <a:bodyPr anchor="t" rtlCol="false" tIns="0" lIns="0" bIns="0" rIns="0">
            <a:spAutoFit/>
          </a:bodyPr>
          <a:lstStyle/>
          <a:p>
            <a:pPr algn="l">
              <a:lnSpc>
                <a:spcPts val="5158"/>
              </a:lnSpc>
            </a:pPr>
            <a:r>
              <a:rPr lang="en-US" sz="5731" spc="-114">
                <a:solidFill>
                  <a:srgbClr val="291B25"/>
                </a:solidFill>
                <a:latin typeface="Arbutus Slab"/>
                <a:ea typeface="Arbutus Slab"/>
                <a:cs typeface="Arbutus Slab"/>
                <a:sym typeface="Arbutus Slab"/>
              </a:rPr>
              <a:t>IV. Control</a:t>
            </a:r>
          </a:p>
        </p:txBody>
      </p:sp>
      <p:grpSp>
        <p:nvGrpSpPr>
          <p:cNvPr name="Group 16" id="16"/>
          <p:cNvGrpSpPr/>
          <p:nvPr/>
        </p:nvGrpSpPr>
        <p:grpSpPr>
          <a:xfrm rot="5400000">
            <a:off x="8776764" y="775764"/>
            <a:ext cx="734472" cy="18288000"/>
            <a:chOff x="0" y="0"/>
            <a:chExt cx="193441" cy="4816593"/>
          </a:xfrm>
        </p:grpSpPr>
        <p:sp>
          <p:nvSpPr>
            <p:cNvPr name="Freeform 17" id="17"/>
            <p:cNvSpPr/>
            <p:nvPr/>
          </p:nvSpPr>
          <p:spPr>
            <a:xfrm flipH="false" flipV="false" rot="0">
              <a:off x="0" y="0"/>
              <a:ext cx="193441" cy="4816592"/>
            </a:xfrm>
            <a:custGeom>
              <a:avLst/>
              <a:gdLst/>
              <a:ahLst/>
              <a:cxnLst/>
              <a:rect r="r" b="b" t="t" l="l"/>
              <a:pathLst>
                <a:path h="4816592" w="193441">
                  <a:moveTo>
                    <a:pt x="0" y="0"/>
                  </a:moveTo>
                  <a:lnTo>
                    <a:pt x="193441" y="0"/>
                  </a:lnTo>
                  <a:lnTo>
                    <a:pt x="193441" y="4816592"/>
                  </a:lnTo>
                  <a:lnTo>
                    <a:pt x="0" y="4816592"/>
                  </a:lnTo>
                  <a:close/>
                </a:path>
              </a:pathLst>
            </a:custGeom>
            <a:solidFill>
              <a:srgbClr val="291B25"/>
            </a:solidFill>
          </p:spPr>
        </p:sp>
        <p:sp>
          <p:nvSpPr>
            <p:cNvPr name="TextBox 18" id="18"/>
            <p:cNvSpPr txBox="true"/>
            <p:nvPr/>
          </p:nvSpPr>
          <p:spPr>
            <a:xfrm>
              <a:off x="0" y="-47625"/>
              <a:ext cx="193441" cy="4864218"/>
            </a:xfrm>
            <a:prstGeom prst="rect">
              <a:avLst/>
            </a:prstGeom>
          </p:spPr>
          <p:txBody>
            <a:bodyPr anchor="ctr" rtlCol="false" tIns="50800" lIns="50800" bIns="50800" rIns="50800"/>
            <a:lstStyle/>
            <a:p>
              <a:pPr algn="ctr">
                <a:lnSpc>
                  <a:spcPts val="3359"/>
                </a:lnSpc>
              </a:pPr>
            </a:p>
          </p:txBody>
        </p:sp>
      </p:grpSp>
      <p:sp>
        <p:nvSpPr>
          <p:cNvPr name="TextBox 19" id="19"/>
          <p:cNvSpPr txBox="true"/>
          <p:nvPr/>
        </p:nvSpPr>
        <p:spPr>
          <a:xfrm rot="0">
            <a:off x="17275996" y="9676336"/>
            <a:ext cx="203388" cy="487633"/>
          </a:xfrm>
          <a:prstGeom prst="rect">
            <a:avLst/>
          </a:prstGeom>
        </p:spPr>
        <p:txBody>
          <a:bodyPr anchor="t" rtlCol="false" tIns="0" lIns="0" bIns="0" rIns="0" wrap="none">
            <a:spAutoFit/>
          </a:bodyPr>
          <a:lstStyle/>
          <a:p>
            <a:pPr algn="ctr">
              <a:lnSpc>
                <a:spcPts val="3499"/>
              </a:lnSpc>
              <a:spcBef>
                <a:spcPct val="0"/>
              </a:spcBef>
            </a:pPr>
            <a:r>
              <a:rPr lang="en-US" sz="2499">
                <a:solidFill>
                  <a:srgbClr val="FFFFFF"/>
                </a:solidFill>
                <a:latin typeface="Arbutus Slab"/>
                <a:ea typeface="Arbutus Slab"/>
                <a:cs typeface="Arbutus Slab"/>
                <a:sym typeface="Arbutus Slab"/>
              </a:rPr>
              <a:t>14</a:t>
            </a:r>
          </a:p>
        </p:txBody>
      </p:sp>
      <p:sp>
        <p:nvSpPr>
          <p:cNvPr name="TextBox 20" id="20"/>
          <p:cNvSpPr txBox="true"/>
          <p:nvPr/>
        </p:nvSpPr>
        <p:spPr>
          <a:xfrm rot="0">
            <a:off x="6438840" y="9684814"/>
            <a:ext cx="5410319"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Sergio Esteban Quintero Benavides</a:t>
            </a:r>
          </a:p>
        </p:txBody>
      </p:sp>
      <p:sp>
        <p:nvSpPr>
          <p:cNvPr name="TextBox 21" id="21"/>
          <p:cNvSpPr txBox="true"/>
          <p:nvPr/>
        </p:nvSpPr>
        <p:spPr>
          <a:xfrm rot="0">
            <a:off x="421400" y="9684814"/>
            <a:ext cx="2734017"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2025/08/06</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503151" y="294067"/>
            <a:ext cx="1512298" cy="1469265"/>
          </a:xfrm>
          <a:custGeom>
            <a:avLst/>
            <a:gdLst/>
            <a:ahLst/>
            <a:cxnLst/>
            <a:rect r="r" b="b" t="t" l="l"/>
            <a:pathLst>
              <a:path h="1469265" w="1512298">
                <a:moveTo>
                  <a:pt x="0" y="0"/>
                </a:moveTo>
                <a:lnTo>
                  <a:pt x="1512298" y="0"/>
                </a:lnTo>
                <a:lnTo>
                  <a:pt x="1512298" y="1469266"/>
                </a:lnTo>
                <a:lnTo>
                  <a:pt x="0" y="1469266"/>
                </a:lnTo>
                <a:lnTo>
                  <a:pt x="0" y="0"/>
                </a:lnTo>
                <a:close/>
              </a:path>
            </a:pathLst>
          </a:custGeom>
          <a:blipFill>
            <a:blip r:embed="rId2"/>
            <a:stretch>
              <a:fillRect l="0" t="0" r="0" b="0"/>
            </a:stretch>
          </a:blipFill>
        </p:spPr>
      </p:sp>
      <p:sp>
        <p:nvSpPr>
          <p:cNvPr name="TextBox 3" id="3"/>
          <p:cNvSpPr txBox="true"/>
          <p:nvPr/>
        </p:nvSpPr>
        <p:spPr>
          <a:xfrm rot="0">
            <a:off x="1028700" y="2331809"/>
            <a:ext cx="11645907" cy="669925"/>
          </a:xfrm>
          <a:prstGeom prst="rect">
            <a:avLst/>
          </a:prstGeom>
        </p:spPr>
        <p:txBody>
          <a:bodyPr anchor="t" rtlCol="false" tIns="0" lIns="0" bIns="0" rIns="0">
            <a:spAutoFit/>
          </a:bodyPr>
          <a:lstStyle/>
          <a:p>
            <a:pPr algn="l">
              <a:lnSpc>
                <a:spcPts val="5599"/>
              </a:lnSpc>
            </a:pPr>
            <a:r>
              <a:rPr lang="en-US" sz="3999" spc="-79">
                <a:solidFill>
                  <a:srgbClr val="291B25"/>
                </a:solidFill>
                <a:latin typeface="Arbutus Slab"/>
                <a:ea typeface="Arbutus Slab"/>
                <a:cs typeface="Arbutus Slab"/>
                <a:sym typeface="Arbutus Slab"/>
              </a:rPr>
              <a:t>PD controller pitch angle:</a:t>
            </a:r>
          </a:p>
        </p:txBody>
      </p:sp>
      <p:pic>
        <p:nvPicPr>
          <p:cNvPr name="Picture 4" id="4"/>
          <p:cNvPicPr>
            <a:picLocks noChangeAspect="true"/>
          </p:cNvPicPr>
          <p:nvPr/>
        </p:nvPicPr>
        <p:blipFill>
          <a:blip r:embed="rId3"/>
          <a:stretch>
            <a:fillRect/>
          </a:stretch>
        </p:blipFill>
        <p:spPr>
          <a:xfrm rot="0">
            <a:off x="84483" y="2318570"/>
            <a:ext cx="11330602" cy="2880764"/>
          </a:xfrm>
          <a:prstGeom prst="rect">
            <a:avLst/>
          </a:prstGeom>
        </p:spPr>
      </p:pic>
      <p:pic>
        <p:nvPicPr>
          <p:cNvPr name="Picture 5" id="5"/>
          <p:cNvPicPr>
            <a:picLocks noChangeAspect="true"/>
          </p:cNvPicPr>
          <p:nvPr/>
        </p:nvPicPr>
        <p:blipFill>
          <a:blip r:embed="rId4"/>
          <a:stretch>
            <a:fillRect/>
          </a:stretch>
        </p:blipFill>
        <p:spPr>
          <a:xfrm rot="0">
            <a:off x="-135891" y="3520063"/>
            <a:ext cx="13975088" cy="3055078"/>
          </a:xfrm>
          <a:prstGeom prst="rect">
            <a:avLst/>
          </a:prstGeom>
        </p:spPr>
      </p:pic>
      <p:grpSp>
        <p:nvGrpSpPr>
          <p:cNvPr name="Group 6" id="6"/>
          <p:cNvGrpSpPr/>
          <p:nvPr/>
        </p:nvGrpSpPr>
        <p:grpSpPr>
          <a:xfrm rot="0">
            <a:off x="11458727" y="4578594"/>
            <a:ext cx="856059" cy="938017"/>
            <a:chOff x="0" y="0"/>
            <a:chExt cx="225464" cy="247050"/>
          </a:xfrm>
        </p:grpSpPr>
        <p:sp>
          <p:nvSpPr>
            <p:cNvPr name="Freeform 7" id="7"/>
            <p:cNvSpPr/>
            <p:nvPr/>
          </p:nvSpPr>
          <p:spPr>
            <a:xfrm flipH="false" flipV="false" rot="0">
              <a:off x="0" y="0"/>
              <a:ext cx="225464" cy="247050"/>
            </a:xfrm>
            <a:custGeom>
              <a:avLst/>
              <a:gdLst/>
              <a:ahLst/>
              <a:cxnLst/>
              <a:rect r="r" b="b" t="t" l="l"/>
              <a:pathLst>
                <a:path h="247050" w="225464">
                  <a:moveTo>
                    <a:pt x="0" y="0"/>
                  </a:moveTo>
                  <a:lnTo>
                    <a:pt x="225464" y="0"/>
                  </a:lnTo>
                  <a:lnTo>
                    <a:pt x="225464" y="247050"/>
                  </a:lnTo>
                  <a:lnTo>
                    <a:pt x="0" y="247050"/>
                  </a:lnTo>
                  <a:close/>
                </a:path>
              </a:pathLst>
            </a:custGeom>
            <a:solidFill>
              <a:srgbClr val="000000">
                <a:alpha val="0"/>
              </a:srgbClr>
            </a:solidFill>
            <a:ln w="38100" cap="sq">
              <a:solidFill>
                <a:srgbClr val="FF5757"/>
              </a:solidFill>
              <a:prstDash val="solid"/>
              <a:miter/>
            </a:ln>
          </p:spPr>
        </p:sp>
        <p:sp>
          <p:nvSpPr>
            <p:cNvPr name="TextBox 8" id="8"/>
            <p:cNvSpPr txBox="true"/>
            <p:nvPr/>
          </p:nvSpPr>
          <p:spPr>
            <a:xfrm>
              <a:off x="0" y="-47625"/>
              <a:ext cx="225464" cy="294675"/>
            </a:xfrm>
            <a:prstGeom prst="rect">
              <a:avLst/>
            </a:prstGeom>
          </p:spPr>
          <p:txBody>
            <a:bodyPr anchor="ctr" rtlCol="false" tIns="50800" lIns="50800" bIns="50800" rIns="50800"/>
            <a:lstStyle/>
            <a:p>
              <a:pPr algn="ctr">
                <a:lnSpc>
                  <a:spcPts val="3499"/>
                </a:lnSpc>
              </a:pPr>
            </a:p>
          </p:txBody>
        </p:sp>
      </p:grpSp>
      <p:pic>
        <p:nvPicPr>
          <p:cNvPr name="Picture 9" id="9"/>
          <p:cNvPicPr>
            <a:picLocks noChangeAspect="true"/>
          </p:cNvPicPr>
          <p:nvPr/>
        </p:nvPicPr>
        <p:blipFill>
          <a:blip r:embed="rId5"/>
          <a:stretch>
            <a:fillRect/>
          </a:stretch>
        </p:blipFill>
        <p:spPr>
          <a:xfrm rot="0">
            <a:off x="517416" y="5327892"/>
            <a:ext cx="6135404" cy="1748464"/>
          </a:xfrm>
          <a:prstGeom prst="rect">
            <a:avLst/>
          </a:prstGeom>
        </p:spPr>
      </p:pic>
      <p:pic>
        <p:nvPicPr>
          <p:cNvPr name="Picture 10" id="10"/>
          <p:cNvPicPr>
            <a:picLocks noChangeAspect="true"/>
          </p:cNvPicPr>
          <p:nvPr/>
        </p:nvPicPr>
        <p:blipFill>
          <a:blip r:embed="rId6"/>
          <a:stretch>
            <a:fillRect/>
          </a:stretch>
        </p:blipFill>
        <p:spPr>
          <a:xfrm rot="0">
            <a:off x="-594360" y="5265862"/>
            <a:ext cx="19476720" cy="4170198"/>
          </a:xfrm>
          <a:prstGeom prst="rect">
            <a:avLst/>
          </a:prstGeom>
        </p:spPr>
      </p:pic>
      <p:pic>
        <p:nvPicPr>
          <p:cNvPr name="Picture 11" id="11"/>
          <p:cNvPicPr>
            <a:picLocks noChangeAspect="true"/>
          </p:cNvPicPr>
          <p:nvPr/>
        </p:nvPicPr>
        <p:blipFill>
          <a:blip r:embed="rId7"/>
          <a:stretch>
            <a:fillRect/>
          </a:stretch>
        </p:blipFill>
        <p:spPr>
          <a:xfrm rot="0">
            <a:off x="529870" y="7742247"/>
            <a:ext cx="5985962" cy="2017994"/>
          </a:xfrm>
          <a:prstGeom prst="rect">
            <a:avLst/>
          </a:prstGeom>
        </p:spPr>
      </p:pic>
      <p:grpSp>
        <p:nvGrpSpPr>
          <p:cNvPr name="Group 12" id="12"/>
          <p:cNvGrpSpPr/>
          <p:nvPr/>
        </p:nvGrpSpPr>
        <p:grpSpPr>
          <a:xfrm rot="0">
            <a:off x="16503151" y="6993697"/>
            <a:ext cx="822633" cy="717400"/>
            <a:chOff x="0" y="0"/>
            <a:chExt cx="216660" cy="188945"/>
          </a:xfrm>
        </p:grpSpPr>
        <p:sp>
          <p:nvSpPr>
            <p:cNvPr name="Freeform 13" id="13"/>
            <p:cNvSpPr/>
            <p:nvPr/>
          </p:nvSpPr>
          <p:spPr>
            <a:xfrm flipH="false" flipV="false" rot="0">
              <a:off x="0" y="0"/>
              <a:ext cx="216660" cy="188945"/>
            </a:xfrm>
            <a:custGeom>
              <a:avLst/>
              <a:gdLst/>
              <a:ahLst/>
              <a:cxnLst/>
              <a:rect r="r" b="b" t="t" l="l"/>
              <a:pathLst>
                <a:path h="188945" w="216660">
                  <a:moveTo>
                    <a:pt x="0" y="0"/>
                  </a:moveTo>
                  <a:lnTo>
                    <a:pt x="216660" y="0"/>
                  </a:lnTo>
                  <a:lnTo>
                    <a:pt x="216660" y="188945"/>
                  </a:lnTo>
                  <a:lnTo>
                    <a:pt x="0" y="188945"/>
                  </a:lnTo>
                  <a:close/>
                </a:path>
              </a:pathLst>
            </a:custGeom>
            <a:solidFill>
              <a:srgbClr val="000000">
                <a:alpha val="0"/>
              </a:srgbClr>
            </a:solidFill>
            <a:ln w="38100" cap="sq">
              <a:solidFill>
                <a:srgbClr val="0097B2"/>
              </a:solidFill>
              <a:prstDash val="solid"/>
              <a:miter/>
            </a:ln>
          </p:spPr>
        </p:sp>
        <p:sp>
          <p:nvSpPr>
            <p:cNvPr name="TextBox 14" id="14"/>
            <p:cNvSpPr txBox="true"/>
            <p:nvPr/>
          </p:nvSpPr>
          <p:spPr>
            <a:xfrm>
              <a:off x="0" y="-47625"/>
              <a:ext cx="216660" cy="236570"/>
            </a:xfrm>
            <a:prstGeom prst="rect">
              <a:avLst/>
            </a:prstGeom>
          </p:spPr>
          <p:txBody>
            <a:bodyPr anchor="ctr" rtlCol="false" tIns="50800" lIns="50800" bIns="50800" rIns="50800"/>
            <a:lstStyle/>
            <a:p>
              <a:pPr algn="ctr">
                <a:lnSpc>
                  <a:spcPts val="3499"/>
                </a:lnSpc>
              </a:pPr>
            </a:p>
          </p:txBody>
        </p:sp>
      </p:grpSp>
      <p:sp>
        <p:nvSpPr>
          <p:cNvPr name="TextBox 15" id="15"/>
          <p:cNvSpPr txBox="true"/>
          <p:nvPr/>
        </p:nvSpPr>
        <p:spPr>
          <a:xfrm rot="0">
            <a:off x="1028700" y="1200150"/>
            <a:ext cx="14837336" cy="694636"/>
          </a:xfrm>
          <a:prstGeom prst="rect">
            <a:avLst/>
          </a:prstGeom>
        </p:spPr>
        <p:txBody>
          <a:bodyPr anchor="t" rtlCol="false" tIns="0" lIns="0" bIns="0" rIns="0">
            <a:spAutoFit/>
          </a:bodyPr>
          <a:lstStyle/>
          <a:p>
            <a:pPr algn="l">
              <a:lnSpc>
                <a:spcPts val="5158"/>
              </a:lnSpc>
            </a:pPr>
            <a:r>
              <a:rPr lang="en-US" sz="5731" spc="-114">
                <a:solidFill>
                  <a:srgbClr val="291B25"/>
                </a:solidFill>
                <a:latin typeface="Arbutus Slab"/>
                <a:ea typeface="Arbutus Slab"/>
                <a:cs typeface="Arbutus Slab"/>
                <a:sym typeface="Arbutus Slab"/>
              </a:rPr>
              <a:t>IV. Control</a:t>
            </a:r>
          </a:p>
        </p:txBody>
      </p:sp>
      <p:grpSp>
        <p:nvGrpSpPr>
          <p:cNvPr name="Group 16" id="16"/>
          <p:cNvGrpSpPr/>
          <p:nvPr/>
        </p:nvGrpSpPr>
        <p:grpSpPr>
          <a:xfrm rot="0">
            <a:off x="6559862" y="6993697"/>
            <a:ext cx="703107" cy="717400"/>
            <a:chOff x="0" y="0"/>
            <a:chExt cx="185181" cy="188945"/>
          </a:xfrm>
        </p:grpSpPr>
        <p:sp>
          <p:nvSpPr>
            <p:cNvPr name="Freeform 17" id="17"/>
            <p:cNvSpPr/>
            <p:nvPr/>
          </p:nvSpPr>
          <p:spPr>
            <a:xfrm flipH="false" flipV="false" rot="0">
              <a:off x="0" y="0"/>
              <a:ext cx="185181" cy="188945"/>
            </a:xfrm>
            <a:custGeom>
              <a:avLst/>
              <a:gdLst/>
              <a:ahLst/>
              <a:cxnLst/>
              <a:rect r="r" b="b" t="t" l="l"/>
              <a:pathLst>
                <a:path h="188945" w="185181">
                  <a:moveTo>
                    <a:pt x="0" y="0"/>
                  </a:moveTo>
                  <a:lnTo>
                    <a:pt x="185181" y="0"/>
                  </a:lnTo>
                  <a:lnTo>
                    <a:pt x="185181" y="188945"/>
                  </a:lnTo>
                  <a:lnTo>
                    <a:pt x="0" y="188945"/>
                  </a:lnTo>
                  <a:close/>
                </a:path>
              </a:pathLst>
            </a:custGeom>
            <a:solidFill>
              <a:srgbClr val="000000">
                <a:alpha val="0"/>
              </a:srgbClr>
            </a:solidFill>
            <a:ln w="38100" cap="sq">
              <a:solidFill>
                <a:srgbClr val="5E17EB"/>
              </a:solidFill>
              <a:prstDash val="solid"/>
              <a:miter/>
            </a:ln>
          </p:spPr>
        </p:sp>
        <p:sp>
          <p:nvSpPr>
            <p:cNvPr name="TextBox 18" id="18"/>
            <p:cNvSpPr txBox="true"/>
            <p:nvPr/>
          </p:nvSpPr>
          <p:spPr>
            <a:xfrm>
              <a:off x="0" y="-47625"/>
              <a:ext cx="185181" cy="236570"/>
            </a:xfrm>
            <a:prstGeom prst="rect">
              <a:avLst/>
            </a:prstGeom>
          </p:spPr>
          <p:txBody>
            <a:bodyPr anchor="ctr" rtlCol="false" tIns="50800" lIns="50800" bIns="50800" rIns="50800"/>
            <a:lstStyle/>
            <a:p>
              <a:pPr algn="ctr">
                <a:lnSpc>
                  <a:spcPts val="3499"/>
                </a:lnSpc>
              </a:pPr>
            </a:p>
          </p:txBody>
        </p:sp>
      </p:grpSp>
      <p:grpSp>
        <p:nvGrpSpPr>
          <p:cNvPr name="Group 19" id="19"/>
          <p:cNvGrpSpPr/>
          <p:nvPr/>
        </p:nvGrpSpPr>
        <p:grpSpPr>
          <a:xfrm rot="0">
            <a:off x="9720239" y="6993697"/>
            <a:ext cx="750629" cy="717400"/>
            <a:chOff x="0" y="0"/>
            <a:chExt cx="197696" cy="188945"/>
          </a:xfrm>
        </p:grpSpPr>
        <p:sp>
          <p:nvSpPr>
            <p:cNvPr name="Freeform 20" id="20"/>
            <p:cNvSpPr/>
            <p:nvPr/>
          </p:nvSpPr>
          <p:spPr>
            <a:xfrm flipH="false" flipV="false" rot="0">
              <a:off x="0" y="0"/>
              <a:ext cx="197696" cy="188945"/>
            </a:xfrm>
            <a:custGeom>
              <a:avLst/>
              <a:gdLst/>
              <a:ahLst/>
              <a:cxnLst/>
              <a:rect r="r" b="b" t="t" l="l"/>
              <a:pathLst>
                <a:path h="188945" w="197696">
                  <a:moveTo>
                    <a:pt x="0" y="0"/>
                  </a:moveTo>
                  <a:lnTo>
                    <a:pt x="197696" y="0"/>
                  </a:lnTo>
                  <a:lnTo>
                    <a:pt x="197696" y="188945"/>
                  </a:lnTo>
                  <a:lnTo>
                    <a:pt x="0" y="188945"/>
                  </a:lnTo>
                  <a:close/>
                </a:path>
              </a:pathLst>
            </a:custGeom>
            <a:solidFill>
              <a:srgbClr val="000000">
                <a:alpha val="0"/>
              </a:srgbClr>
            </a:solidFill>
            <a:ln w="38100" cap="sq">
              <a:solidFill>
                <a:srgbClr val="5E17EB"/>
              </a:solidFill>
              <a:prstDash val="solid"/>
              <a:miter/>
            </a:ln>
          </p:spPr>
        </p:sp>
        <p:sp>
          <p:nvSpPr>
            <p:cNvPr name="TextBox 21" id="21"/>
            <p:cNvSpPr txBox="true"/>
            <p:nvPr/>
          </p:nvSpPr>
          <p:spPr>
            <a:xfrm>
              <a:off x="0" y="-47625"/>
              <a:ext cx="197696" cy="236570"/>
            </a:xfrm>
            <a:prstGeom prst="rect">
              <a:avLst/>
            </a:prstGeom>
          </p:spPr>
          <p:txBody>
            <a:bodyPr anchor="ctr" rtlCol="false" tIns="50800" lIns="50800" bIns="50800" rIns="50800"/>
            <a:lstStyle/>
            <a:p>
              <a:pPr algn="ctr">
                <a:lnSpc>
                  <a:spcPts val="3499"/>
                </a:lnSpc>
              </a:pPr>
            </a:p>
          </p:txBody>
        </p:sp>
      </p:grpSp>
      <p:grpSp>
        <p:nvGrpSpPr>
          <p:cNvPr name="Group 22" id="22"/>
          <p:cNvGrpSpPr/>
          <p:nvPr/>
        </p:nvGrpSpPr>
        <p:grpSpPr>
          <a:xfrm rot="0">
            <a:off x="12110720" y="6993697"/>
            <a:ext cx="793943" cy="717400"/>
            <a:chOff x="0" y="0"/>
            <a:chExt cx="209104" cy="188945"/>
          </a:xfrm>
        </p:grpSpPr>
        <p:sp>
          <p:nvSpPr>
            <p:cNvPr name="Freeform 23" id="23"/>
            <p:cNvSpPr/>
            <p:nvPr/>
          </p:nvSpPr>
          <p:spPr>
            <a:xfrm flipH="false" flipV="false" rot="0">
              <a:off x="0" y="0"/>
              <a:ext cx="209104" cy="188945"/>
            </a:xfrm>
            <a:custGeom>
              <a:avLst/>
              <a:gdLst/>
              <a:ahLst/>
              <a:cxnLst/>
              <a:rect r="r" b="b" t="t" l="l"/>
              <a:pathLst>
                <a:path h="188945" w="209104">
                  <a:moveTo>
                    <a:pt x="0" y="0"/>
                  </a:moveTo>
                  <a:lnTo>
                    <a:pt x="209104" y="0"/>
                  </a:lnTo>
                  <a:lnTo>
                    <a:pt x="209104" y="188945"/>
                  </a:lnTo>
                  <a:lnTo>
                    <a:pt x="0" y="188945"/>
                  </a:lnTo>
                  <a:close/>
                </a:path>
              </a:pathLst>
            </a:custGeom>
            <a:solidFill>
              <a:srgbClr val="000000">
                <a:alpha val="0"/>
              </a:srgbClr>
            </a:solidFill>
            <a:ln w="38100" cap="sq">
              <a:solidFill>
                <a:srgbClr val="5E17EB"/>
              </a:solidFill>
              <a:prstDash val="solid"/>
              <a:miter/>
            </a:ln>
          </p:spPr>
        </p:sp>
        <p:sp>
          <p:nvSpPr>
            <p:cNvPr name="TextBox 24" id="24"/>
            <p:cNvSpPr txBox="true"/>
            <p:nvPr/>
          </p:nvSpPr>
          <p:spPr>
            <a:xfrm>
              <a:off x="0" y="-47625"/>
              <a:ext cx="209104" cy="236570"/>
            </a:xfrm>
            <a:prstGeom prst="rect">
              <a:avLst/>
            </a:prstGeom>
          </p:spPr>
          <p:txBody>
            <a:bodyPr anchor="ctr" rtlCol="false" tIns="50800" lIns="50800" bIns="50800" rIns="50800"/>
            <a:lstStyle/>
            <a:p>
              <a:pPr algn="ctr">
                <a:lnSpc>
                  <a:spcPts val="3499"/>
                </a:lnSpc>
              </a:pPr>
            </a:p>
          </p:txBody>
        </p:sp>
      </p:grpSp>
      <p:grpSp>
        <p:nvGrpSpPr>
          <p:cNvPr name="Group 25" id="25"/>
          <p:cNvGrpSpPr/>
          <p:nvPr/>
        </p:nvGrpSpPr>
        <p:grpSpPr>
          <a:xfrm rot="5400000">
            <a:off x="8776764" y="775764"/>
            <a:ext cx="734472" cy="18288000"/>
            <a:chOff x="0" y="0"/>
            <a:chExt cx="193441" cy="4816593"/>
          </a:xfrm>
        </p:grpSpPr>
        <p:sp>
          <p:nvSpPr>
            <p:cNvPr name="Freeform 26" id="26"/>
            <p:cNvSpPr/>
            <p:nvPr/>
          </p:nvSpPr>
          <p:spPr>
            <a:xfrm flipH="false" flipV="false" rot="0">
              <a:off x="0" y="0"/>
              <a:ext cx="193441" cy="4816592"/>
            </a:xfrm>
            <a:custGeom>
              <a:avLst/>
              <a:gdLst/>
              <a:ahLst/>
              <a:cxnLst/>
              <a:rect r="r" b="b" t="t" l="l"/>
              <a:pathLst>
                <a:path h="4816592" w="193441">
                  <a:moveTo>
                    <a:pt x="0" y="0"/>
                  </a:moveTo>
                  <a:lnTo>
                    <a:pt x="193441" y="0"/>
                  </a:lnTo>
                  <a:lnTo>
                    <a:pt x="193441" y="4816592"/>
                  </a:lnTo>
                  <a:lnTo>
                    <a:pt x="0" y="4816592"/>
                  </a:lnTo>
                  <a:close/>
                </a:path>
              </a:pathLst>
            </a:custGeom>
            <a:solidFill>
              <a:srgbClr val="291B25"/>
            </a:solidFill>
          </p:spPr>
        </p:sp>
        <p:sp>
          <p:nvSpPr>
            <p:cNvPr name="TextBox 27" id="27"/>
            <p:cNvSpPr txBox="true"/>
            <p:nvPr/>
          </p:nvSpPr>
          <p:spPr>
            <a:xfrm>
              <a:off x="0" y="-47625"/>
              <a:ext cx="193441" cy="4864218"/>
            </a:xfrm>
            <a:prstGeom prst="rect">
              <a:avLst/>
            </a:prstGeom>
          </p:spPr>
          <p:txBody>
            <a:bodyPr anchor="ctr" rtlCol="false" tIns="50800" lIns="50800" bIns="50800" rIns="50800"/>
            <a:lstStyle/>
            <a:p>
              <a:pPr algn="ctr">
                <a:lnSpc>
                  <a:spcPts val="3359"/>
                </a:lnSpc>
              </a:pPr>
            </a:p>
          </p:txBody>
        </p:sp>
      </p:grpSp>
      <p:sp>
        <p:nvSpPr>
          <p:cNvPr name="TextBox 28" id="28"/>
          <p:cNvSpPr txBox="true"/>
          <p:nvPr/>
        </p:nvSpPr>
        <p:spPr>
          <a:xfrm rot="0">
            <a:off x="17275996" y="9676336"/>
            <a:ext cx="203388" cy="487633"/>
          </a:xfrm>
          <a:prstGeom prst="rect">
            <a:avLst/>
          </a:prstGeom>
        </p:spPr>
        <p:txBody>
          <a:bodyPr anchor="t" rtlCol="false" tIns="0" lIns="0" bIns="0" rIns="0" wrap="none">
            <a:spAutoFit/>
          </a:bodyPr>
          <a:lstStyle/>
          <a:p>
            <a:pPr algn="ctr">
              <a:lnSpc>
                <a:spcPts val="3499"/>
              </a:lnSpc>
              <a:spcBef>
                <a:spcPct val="0"/>
              </a:spcBef>
            </a:pPr>
            <a:r>
              <a:rPr lang="en-US" sz="2499">
                <a:solidFill>
                  <a:srgbClr val="FFFFFF"/>
                </a:solidFill>
                <a:latin typeface="Arbutus Slab"/>
                <a:ea typeface="Arbutus Slab"/>
                <a:cs typeface="Arbutus Slab"/>
                <a:sym typeface="Arbutus Slab"/>
              </a:rPr>
              <a:t>15</a:t>
            </a:r>
          </a:p>
        </p:txBody>
      </p:sp>
      <p:sp>
        <p:nvSpPr>
          <p:cNvPr name="TextBox 29" id="29"/>
          <p:cNvSpPr txBox="true"/>
          <p:nvPr/>
        </p:nvSpPr>
        <p:spPr>
          <a:xfrm rot="0">
            <a:off x="6438840" y="9684814"/>
            <a:ext cx="5410319"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Sergio Esteban Quintero Benavides</a:t>
            </a:r>
          </a:p>
        </p:txBody>
      </p:sp>
      <p:sp>
        <p:nvSpPr>
          <p:cNvPr name="TextBox 30" id="30"/>
          <p:cNvSpPr txBox="true"/>
          <p:nvPr/>
        </p:nvSpPr>
        <p:spPr>
          <a:xfrm rot="0">
            <a:off x="421400" y="9684814"/>
            <a:ext cx="2734017"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2025/08/06</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503151" y="294067"/>
            <a:ext cx="1512298" cy="1469265"/>
          </a:xfrm>
          <a:custGeom>
            <a:avLst/>
            <a:gdLst/>
            <a:ahLst/>
            <a:cxnLst/>
            <a:rect r="r" b="b" t="t" l="l"/>
            <a:pathLst>
              <a:path h="1469265" w="1512298">
                <a:moveTo>
                  <a:pt x="0" y="0"/>
                </a:moveTo>
                <a:lnTo>
                  <a:pt x="1512298" y="0"/>
                </a:lnTo>
                <a:lnTo>
                  <a:pt x="1512298" y="1469266"/>
                </a:lnTo>
                <a:lnTo>
                  <a:pt x="0" y="1469266"/>
                </a:lnTo>
                <a:lnTo>
                  <a:pt x="0" y="0"/>
                </a:lnTo>
                <a:close/>
              </a:path>
            </a:pathLst>
          </a:custGeom>
          <a:blipFill>
            <a:blip r:embed="rId2"/>
            <a:stretch>
              <a:fillRect l="0" t="0" r="0" b="0"/>
            </a:stretch>
          </a:blipFill>
        </p:spPr>
      </p:sp>
      <p:pic>
        <p:nvPicPr>
          <p:cNvPr name="Picture 3" id="3"/>
          <p:cNvPicPr>
            <a:picLocks noChangeAspect="true"/>
          </p:cNvPicPr>
          <p:nvPr/>
        </p:nvPicPr>
        <p:blipFill>
          <a:blip r:embed="rId3"/>
          <a:stretch>
            <a:fillRect/>
          </a:stretch>
        </p:blipFill>
        <p:spPr>
          <a:xfrm rot="0">
            <a:off x="-134069" y="7015413"/>
            <a:ext cx="13135902" cy="2851790"/>
          </a:xfrm>
          <a:prstGeom prst="rect">
            <a:avLst/>
          </a:prstGeom>
        </p:spPr>
      </p:pic>
      <p:pic>
        <p:nvPicPr>
          <p:cNvPr name="Picture 4" id="4"/>
          <p:cNvPicPr>
            <a:picLocks noChangeAspect="true"/>
          </p:cNvPicPr>
          <p:nvPr/>
        </p:nvPicPr>
        <p:blipFill>
          <a:blip r:embed="rId4"/>
          <a:stretch>
            <a:fillRect/>
          </a:stretch>
        </p:blipFill>
        <p:spPr>
          <a:xfrm rot="0">
            <a:off x="-226845" y="1750601"/>
            <a:ext cx="15066540" cy="3173563"/>
          </a:xfrm>
          <a:prstGeom prst="rect">
            <a:avLst/>
          </a:prstGeom>
        </p:spPr>
      </p:pic>
      <p:pic>
        <p:nvPicPr>
          <p:cNvPr name="Picture 5" id="5"/>
          <p:cNvPicPr>
            <a:picLocks noChangeAspect="true"/>
          </p:cNvPicPr>
          <p:nvPr/>
        </p:nvPicPr>
        <p:blipFill>
          <a:blip r:embed="rId5"/>
          <a:stretch>
            <a:fillRect/>
          </a:stretch>
        </p:blipFill>
        <p:spPr>
          <a:xfrm rot="0">
            <a:off x="476639" y="3383259"/>
            <a:ext cx="6624734" cy="1766595"/>
          </a:xfrm>
          <a:prstGeom prst="rect">
            <a:avLst/>
          </a:prstGeom>
        </p:spPr>
      </p:pic>
      <p:pic>
        <p:nvPicPr>
          <p:cNvPr name="Picture 6" id="6"/>
          <p:cNvPicPr>
            <a:picLocks noChangeAspect="true"/>
          </p:cNvPicPr>
          <p:nvPr/>
        </p:nvPicPr>
        <p:blipFill>
          <a:blip r:embed="rId6"/>
          <a:stretch>
            <a:fillRect/>
          </a:stretch>
        </p:blipFill>
        <p:spPr>
          <a:xfrm rot="0">
            <a:off x="-476299" y="3359494"/>
            <a:ext cx="18059990" cy="3707881"/>
          </a:xfrm>
          <a:prstGeom prst="rect">
            <a:avLst/>
          </a:prstGeom>
        </p:spPr>
      </p:pic>
      <p:grpSp>
        <p:nvGrpSpPr>
          <p:cNvPr name="Group 7" id="7"/>
          <p:cNvGrpSpPr/>
          <p:nvPr/>
        </p:nvGrpSpPr>
        <p:grpSpPr>
          <a:xfrm rot="0">
            <a:off x="1028700" y="5762401"/>
            <a:ext cx="10397757" cy="1221784"/>
            <a:chOff x="0" y="0"/>
            <a:chExt cx="2738504" cy="321787"/>
          </a:xfrm>
        </p:grpSpPr>
        <p:sp>
          <p:nvSpPr>
            <p:cNvPr name="Freeform 8" id="8"/>
            <p:cNvSpPr/>
            <p:nvPr/>
          </p:nvSpPr>
          <p:spPr>
            <a:xfrm flipH="false" flipV="false" rot="0">
              <a:off x="0" y="0"/>
              <a:ext cx="2738504" cy="321787"/>
            </a:xfrm>
            <a:custGeom>
              <a:avLst/>
              <a:gdLst/>
              <a:ahLst/>
              <a:cxnLst/>
              <a:rect r="r" b="b" t="t" l="l"/>
              <a:pathLst>
                <a:path h="321787" w="2738504">
                  <a:moveTo>
                    <a:pt x="0" y="0"/>
                  </a:moveTo>
                  <a:lnTo>
                    <a:pt x="2738504" y="0"/>
                  </a:lnTo>
                  <a:lnTo>
                    <a:pt x="2738504" y="321787"/>
                  </a:lnTo>
                  <a:lnTo>
                    <a:pt x="0" y="321787"/>
                  </a:lnTo>
                  <a:close/>
                </a:path>
              </a:pathLst>
            </a:custGeom>
            <a:solidFill>
              <a:srgbClr val="000000">
                <a:alpha val="0"/>
              </a:srgbClr>
            </a:solidFill>
            <a:ln w="38100" cap="sq">
              <a:solidFill>
                <a:srgbClr val="0097B2"/>
              </a:solidFill>
              <a:prstDash val="solid"/>
              <a:miter/>
            </a:ln>
          </p:spPr>
        </p:sp>
        <p:sp>
          <p:nvSpPr>
            <p:cNvPr name="TextBox 9" id="9"/>
            <p:cNvSpPr txBox="true"/>
            <p:nvPr/>
          </p:nvSpPr>
          <p:spPr>
            <a:xfrm>
              <a:off x="0" y="-47625"/>
              <a:ext cx="2738504" cy="369412"/>
            </a:xfrm>
            <a:prstGeom prst="rect">
              <a:avLst/>
            </a:prstGeom>
          </p:spPr>
          <p:txBody>
            <a:bodyPr anchor="ctr" rtlCol="false" tIns="50800" lIns="50800" bIns="50800" rIns="50800"/>
            <a:lstStyle/>
            <a:p>
              <a:pPr algn="ctr">
                <a:lnSpc>
                  <a:spcPts val="3499"/>
                </a:lnSpc>
              </a:pPr>
            </a:p>
          </p:txBody>
        </p:sp>
      </p:grpSp>
      <p:pic>
        <p:nvPicPr>
          <p:cNvPr name="Picture 10" id="10"/>
          <p:cNvPicPr>
            <a:picLocks noChangeAspect="true"/>
          </p:cNvPicPr>
          <p:nvPr/>
        </p:nvPicPr>
        <p:blipFill>
          <a:blip r:embed="rId7"/>
          <a:stretch>
            <a:fillRect/>
          </a:stretch>
        </p:blipFill>
        <p:spPr>
          <a:xfrm rot="0">
            <a:off x="64674" y="4852071"/>
            <a:ext cx="12394672" cy="3050905"/>
          </a:xfrm>
          <a:prstGeom prst="rect">
            <a:avLst/>
          </a:prstGeom>
        </p:spPr>
      </p:pic>
      <p:grpSp>
        <p:nvGrpSpPr>
          <p:cNvPr name="Group 11" id="11"/>
          <p:cNvGrpSpPr/>
          <p:nvPr/>
        </p:nvGrpSpPr>
        <p:grpSpPr>
          <a:xfrm rot="-5400000">
            <a:off x="11752887" y="5900762"/>
            <a:ext cx="612382" cy="935257"/>
            <a:chOff x="0" y="0"/>
            <a:chExt cx="532200" cy="812800"/>
          </a:xfrm>
        </p:grpSpPr>
        <p:sp>
          <p:nvSpPr>
            <p:cNvPr name="Freeform 12" id="12"/>
            <p:cNvSpPr/>
            <p:nvPr/>
          </p:nvSpPr>
          <p:spPr>
            <a:xfrm flipH="false" flipV="false" rot="0">
              <a:off x="0" y="0"/>
              <a:ext cx="532200" cy="812800"/>
            </a:xfrm>
            <a:custGeom>
              <a:avLst/>
              <a:gdLst/>
              <a:ahLst/>
              <a:cxnLst/>
              <a:rect r="r" b="b" t="t" l="l"/>
              <a:pathLst>
                <a:path h="812800" w="532200">
                  <a:moveTo>
                    <a:pt x="266100" y="812800"/>
                  </a:moveTo>
                  <a:lnTo>
                    <a:pt x="0" y="406400"/>
                  </a:lnTo>
                  <a:lnTo>
                    <a:pt x="203200" y="406400"/>
                  </a:lnTo>
                  <a:lnTo>
                    <a:pt x="203200" y="0"/>
                  </a:lnTo>
                  <a:lnTo>
                    <a:pt x="329000" y="0"/>
                  </a:lnTo>
                  <a:lnTo>
                    <a:pt x="329000" y="406400"/>
                  </a:lnTo>
                  <a:lnTo>
                    <a:pt x="532200" y="406400"/>
                  </a:lnTo>
                  <a:lnTo>
                    <a:pt x="266100" y="812800"/>
                  </a:lnTo>
                  <a:close/>
                </a:path>
              </a:pathLst>
            </a:custGeom>
            <a:solidFill>
              <a:srgbClr val="0097B2"/>
            </a:solidFill>
          </p:spPr>
        </p:sp>
        <p:sp>
          <p:nvSpPr>
            <p:cNvPr name="TextBox 13" id="13"/>
            <p:cNvSpPr txBox="true"/>
            <p:nvPr/>
          </p:nvSpPr>
          <p:spPr>
            <a:xfrm>
              <a:off x="203200" y="-47625"/>
              <a:ext cx="125800" cy="758825"/>
            </a:xfrm>
            <a:prstGeom prst="rect">
              <a:avLst/>
            </a:prstGeom>
          </p:spPr>
          <p:txBody>
            <a:bodyPr anchor="ctr" rtlCol="false" tIns="50800" lIns="50800" bIns="50800" rIns="50800"/>
            <a:lstStyle/>
            <a:p>
              <a:pPr algn="ctr">
                <a:lnSpc>
                  <a:spcPts val="3499"/>
                </a:lnSpc>
              </a:pPr>
            </a:p>
          </p:txBody>
        </p:sp>
      </p:grpSp>
      <p:sp>
        <p:nvSpPr>
          <p:cNvPr name="TextBox 14" id="14"/>
          <p:cNvSpPr txBox="true"/>
          <p:nvPr/>
        </p:nvSpPr>
        <p:spPr>
          <a:xfrm rot="0">
            <a:off x="1028700" y="7116297"/>
            <a:ext cx="7662762" cy="669925"/>
          </a:xfrm>
          <a:prstGeom prst="rect">
            <a:avLst/>
          </a:prstGeom>
        </p:spPr>
        <p:txBody>
          <a:bodyPr anchor="t" rtlCol="false" tIns="0" lIns="0" bIns="0" rIns="0">
            <a:spAutoFit/>
          </a:bodyPr>
          <a:lstStyle/>
          <a:p>
            <a:pPr algn="l">
              <a:lnSpc>
                <a:spcPts val="5599"/>
              </a:lnSpc>
            </a:pPr>
            <a:r>
              <a:rPr lang="en-US" sz="3999" spc="-79">
                <a:solidFill>
                  <a:srgbClr val="291B25"/>
                </a:solidFill>
                <a:latin typeface="Arbutus Slab"/>
                <a:ea typeface="Arbutus Slab"/>
                <a:cs typeface="Arbutus Slab"/>
                <a:sym typeface="Arbutus Slab"/>
              </a:rPr>
              <a:t>PD controller fork angle:</a:t>
            </a:r>
          </a:p>
        </p:txBody>
      </p:sp>
      <p:sp>
        <p:nvSpPr>
          <p:cNvPr name="TextBox 15" id="15"/>
          <p:cNvSpPr txBox="true"/>
          <p:nvPr/>
        </p:nvSpPr>
        <p:spPr>
          <a:xfrm rot="0">
            <a:off x="1028700" y="2277075"/>
            <a:ext cx="9093419" cy="669925"/>
          </a:xfrm>
          <a:prstGeom prst="rect">
            <a:avLst/>
          </a:prstGeom>
        </p:spPr>
        <p:txBody>
          <a:bodyPr anchor="t" rtlCol="false" tIns="0" lIns="0" bIns="0" rIns="0">
            <a:spAutoFit/>
          </a:bodyPr>
          <a:lstStyle/>
          <a:p>
            <a:pPr algn="l">
              <a:lnSpc>
                <a:spcPts val="5599"/>
              </a:lnSpc>
            </a:pPr>
            <a:r>
              <a:rPr lang="en-US" sz="3999" spc="-79">
                <a:solidFill>
                  <a:srgbClr val="291B25"/>
                </a:solidFill>
                <a:latin typeface="Arbutus Slab"/>
                <a:ea typeface="Arbutus Slab"/>
                <a:cs typeface="Arbutus Slab"/>
                <a:sym typeface="Arbutus Slab"/>
              </a:rPr>
              <a:t>Fork Disturbance Observer (FDOB):</a:t>
            </a:r>
          </a:p>
        </p:txBody>
      </p:sp>
      <p:sp>
        <p:nvSpPr>
          <p:cNvPr name="TextBox 16" id="16"/>
          <p:cNvSpPr txBox="true"/>
          <p:nvPr/>
        </p:nvSpPr>
        <p:spPr>
          <a:xfrm rot="0">
            <a:off x="12691698" y="6004657"/>
            <a:ext cx="5323751" cy="669925"/>
          </a:xfrm>
          <a:prstGeom prst="rect">
            <a:avLst/>
          </a:prstGeom>
        </p:spPr>
        <p:txBody>
          <a:bodyPr anchor="t" rtlCol="false" tIns="0" lIns="0" bIns="0" rIns="0">
            <a:spAutoFit/>
          </a:bodyPr>
          <a:lstStyle/>
          <a:p>
            <a:pPr algn="l">
              <a:lnSpc>
                <a:spcPts val="5599"/>
              </a:lnSpc>
            </a:pPr>
            <a:r>
              <a:rPr lang="en-US" sz="3999" spc="-79">
                <a:solidFill>
                  <a:srgbClr val="291B25"/>
                </a:solidFill>
                <a:latin typeface="Arbutus Slab"/>
                <a:ea typeface="Arbutus Slab"/>
                <a:cs typeface="Arbutus Slab"/>
                <a:sym typeface="Arbutus Slab"/>
              </a:rPr>
              <a:t>Pseudo differentiation</a:t>
            </a:r>
          </a:p>
        </p:txBody>
      </p:sp>
      <p:grpSp>
        <p:nvGrpSpPr>
          <p:cNvPr name="Group 17" id="17"/>
          <p:cNvGrpSpPr/>
          <p:nvPr/>
        </p:nvGrpSpPr>
        <p:grpSpPr>
          <a:xfrm rot="0">
            <a:off x="10850731" y="7989379"/>
            <a:ext cx="1151452" cy="903861"/>
            <a:chOff x="0" y="0"/>
            <a:chExt cx="303263" cy="238054"/>
          </a:xfrm>
        </p:grpSpPr>
        <p:sp>
          <p:nvSpPr>
            <p:cNvPr name="Freeform 18" id="18"/>
            <p:cNvSpPr/>
            <p:nvPr/>
          </p:nvSpPr>
          <p:spPr>
            <a:xfrm flipH="false" flipV="false" rot="0">
              <a:off x="0" y="0"/>
              <a:ext cx="303263" cy="238054"/>
            </a:xfrm>
            <a:custGeom>
              <a:avLst/>
              <a:gdLst/>
              <a:ahLst/>
              <a:cxnLst/>
              <a:rect r="r" b="b" t="t" l="l"/>
              <a:pathLst>
                <a:path h="238054" w="303263">
                  <a:moveTo>
                    <a:pt x="0" y="0"/>
                  </a:moveTo>
                  <a:lnTo>
                    <a:pt x="303263" y="0"/>
                  </a:lnTo>
                  <a:lnTo>
                    <a:pt x="303263" y="238054"/>
                  </a:lnTo>
                  <a:lnTo>
                    <a:pt x="0" y="238054"/>
                  </a:lnTo>
                  <a:close/>
                </a:path>
              </a:pathLst>
            </a:custGeom>
            <a:solidFill>
              <a:srgbClr val="000000">
                <a:alpha val="0"/>
              </a:srgbClr>
            </a:solidFill>
            <a:ln w="38100" cap="sq">
              <a:solidFill>
                <a:srgbClr val="0097B2"/>
              </a:solidFill>
              <a:prstDash val="solid"/>
              <a:miter/>
            </a:ln>
          </p:spPr>
        </p:sp>
        <p:sp>
          <p:nvSpPr>
            <p:cNvPr name="TextBox 19" id="19"/>
            <p:cNvSpPr txBox="true"/>
            <p:nvPr/>
          </p:nvSpPr>
          <p:spPr>
            <a:xfrm>
              <a:off x="0" y="-47625"/>
              <a:ext cx="303263" cy="285679"/>
            </a:xfrm>
            <a:prstGeom prst="rect">
              <a:avLst/>
            </a:prstGeom>
          </p:spPr>
          <p:txBody>
            <a:bodyPr anchor="ctr" rtlCol="false" tIns="50800" lIns="50800" bIns="50800" rIns="50800"/>
            <a:lstStyle/>
            <a:p>
              <a:pPr algn="ctr">
                <a:lnSpc>
                  <a:spcPts val="3499"/>
                </a:lnSpc>
              </a:pPr>
            </a:p>
          </p:txBody>
        </p:sp>
      </p:grpSp>
      <p:sp>
        <p:nvSpPr>
          <p:cNvPr name="TextBox 20" id="20"/>
          <p:cNvSpPr txBox="true"/>
          <p:nvPr/>
        </p:nvSpPr>
        <p:spPr>
          <a:xfrm rot="0">
            <a:off x="1028700" y="1200150"/>
            <a:ext cx="14837336" cy="694636"/>
          </a:xfrm>
          <a:prstGeom prst="rect">
            <a:avLst/>
          </a:prstGeom>
        </p:spPr>
        <p:txBody>
          <a:bodyPr anchor="t" rtlCol="false" tIns="0" lIns="0" bIns="0" rIns="0">
            <a:spAutoFit/>
          </a:bodyPr>
          <a:lstStyle/>
          <a:p>
            <a:pPr algn="l">
              <a:lnSpc>
                <a:spcPts val="5158"/>
              </a:lnSpc>
            </a:pPr>
            <a:r>
              <a:rPr lang="en-US" sz="5731" spc="-114">
                <a:solidFill>
                  <a:srgbClr val="291B25"/>
                </a:solidFill>
                <a:latin typeface="Arbutus Slab"/>
                <a:ea typeface="Arbutus Slab"/>
                <a:cs typeface="Arbutus Slab"/>
                <a:sym typeface="Arbutus Slab"/>
              </a:rPr>
              <a:t>IV. Control</a:t>
            </a:r>
          </a:p>
        </p:txBody>
      </p:sp>
      <p:grpSp>
        <p:nvGrpSpPr>
          <p:cNvPr name="Group 21" id="21"/>
          <p:cNvGrpSpPr/>
          <p:nvPr/>
        </p:nvGrpSpPr>
        <p:grpSpPr>
          <a:xfrm rot="5400000">
            <a:off x="8776764" y="775764"/>
            <a:ext cx="734472" cy="18288000"/>
            <a:chOff x="0" y="0"/>
            <a:chExt cx="193441" cy="4816593"/>
          </a:xfrm>
        </p:grpSpPr>
        <p:sp>
          <p:nvSpPr>
            <p:cNvPr name="Freeform 22" id="22"/>
            <p:cNvSpPr/>
            <p:nvPr/>
          </p:nvSpPr>
          <p:spPr>
            <a:xfrm flipH="false" flipV="false" rot="0">
              <a:off x="0" y="0"/>
              <a:ext cx="193441" cy="4816592"/>
            </a:xfrm>
            <a:custGeom>
              <a:avLst/>
              <a:gdLst/>
              <a:ahLst/>
              <a:cxnLst/>
              <a:rect r="r" b="b" t="t" l="l"/>
              <a:pathLst>
                <a:path h="4816592" w="193441">
                  <a:moveTo>
                    <a:pt x="0" y="0"/>
                  </a:moveTo>
                  <a:lnTo>
                    <a:pt x="193441" y="0"/>
                  </a:lnTo>
                  <a:lnTo>
                    <a:pt x="193441" y="4816592"/>
                  </a:lnTo>
                  <a:lnTo>
                    <a:pt x="0" y="4816592"/>
                  </a:lnTo>
                  <a:close/>
                </a:path>
              </a:pathLst>
            </a:custGeom>
            <a:solidFill>
              <a:srgbClr val="291B25"/>
            </a:solidFill>
          </p:spPr>
        </p:sp>
        <p:sp>
          <p:nvSpPr>
            <p:cNvPr name="TextBox 23" id="23"/>
            <p:cNvSpPr txBox="true"/>
            <p:nvPr/>
          </p:nvSpPr>
          <p:spPr>
            <a:xfrm>
              <a:off x="0" y="-47625"/>
              <a:ext cx="193441" cy="4864218"/>
            </a:xfrm>
            <a:prstGeom prst="rect">
              <a:avLst/>
            </a:prstGeom>
          </p:spPr>
          <p:txBody>
            <a:bodyPr anchor="ctr" rtlCol="false" tIns="50800" lIns="50800" bIns="50800" rIns="50800"/>
            <a:lstStyle/>
            <a:p>
              <a:pPr algn="ctr">
                <a:lnSpc>
                  <a:spcPts val="3359"/>
                </a:lnSpc>
              </a:pPr>
            </a:p>
          </p:txBody>
        </p:sp>
      </p:grpSp>
      <p:sp>
        <p:nvSpPr>
          <p:cNvPr name="TextBox 24" id="24"/>
          <p:cNvSpPr txBox="true"/>
          <p:nvPr/>
        </p:nvSpPr>
        <p:spPr>
          <a:xfrm rot="0">
            <a:off x="17275996" y="9676336"/>
            <a:ext cx="203388" cy="487633"/>
          </a:xfrm>
          <a:prstGeom prst="rect">
            <a:avLst/>
          </a:prstGeom>
        </p:spPr>
        <p:txBody>
          <a:bodyPr anchor="t" rtlCol="false" tIns="0" lIns="0" bIns="0" rIns="0" wrap="none">
            <a:spAutoFit/>
          </a:bodyPr>
          <a:lstStyle/>
          <a:p>
            <a:pPr algn="ctr">
              <a:lnSpc>
                <a:spcPts val="3499"/>
              </a:lnSpc>
              <a:spcBef>
                <a:spcPct val="0"/>
              </a:spcBef>
            </a:pPr>
            <a:r>
              <a:rPr lang="en-US" sz="2499">
                <a:solidFill>
                  <a:srgbClr val="FFFFFF"/>
                </a:solidFill>
                <a:latin typeface="Arbutus Slab"/>
                <a:ea typeface="Arbutus Slab"/>
                <a:cs typeface="Arbutus Slab"/>
                <a:sym typeface="Arbutus Slab"/>
              </a:rPr>
              <a:t>16</a:t>
            </a:r>
          </a:p>
        </p:txBody>
      </p:sp>
      <p:sp>
        <p:nvSpPr>
          <p:cNvPr name="TextBox 25" id="25"/>
          <p:cNvSpPr txBox="true"/>
          <p:nvPr/>
        </p:nvSpPr>
        <p:spPr>
          <a:xfrm rot="0">
            <a:off x="6438840" y="9684814"/>
            <a:ext cx="5410319"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Sergio Esteban Quintero Benavides</a:t>
            </a:r>
          </a:p>
        </p:txBody>
      </p:sp>
      <p:sp>
        <p:nvSpPr>
          <p:cNvPr name="TextBox 26" id="26"/>
          <p:cNvSpPr txBox="true"/>
          <p:nvPr/>
        </p:nvSpPr>
        <p:spPr>
          <a:xfrm rot="0">
            <a:off x="421400" y="9684814"/>
            <a:ext cx="2734017"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2025/08/06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503151" y="294067"/>
            <a:ext cx="1512298" cy="1469265"/>
          </a:xfrm>
          <a:custGeom>
            <a:avLst/>
            <a:gdLst/>
            <a:ahLst/>
            <a:cxnLst/>
            <a:rect r="r" b="b" t="t" l="l"/>
            <a:pathLst>
              <a:path h="1469265" w="1512298">
                <a:moveTo>
                  <a:pt x="0" y="0"/>
                </a:moveTo>
                <a:lnTo>
                  <a:pt x="1512298" y="0"/>
                </a:lnTo>
                <a:lnTo>
                  <a:pt x="1512298" y="1469266"/>
                </a:lnTo>
                <a:lnTo>
                  <a:pt x="0" y="1469266"/>
                </a:lnTo>
                <a:lnTo>
                  <a:pt x="0" y="0"/>
                </a:lnTo>
                <a:close/>
              </a:path>
            </a:pathLst>
          </a:custGeom>
          <a:blipFill>
            <a:blip r:embed="rId2"/>
            <a:stretch>
              <a:fillRect l="0" t="0" r="0" b="0"/>
            </a:stretch>
          </a:blipFill>
        </p:spPr>
      </p:sp>
      <p:pic>
        <p:nvPicPr>
          <p:cNvPr name="Picture 3" id="3"/>
          <p:cNvPicPr>
            <a:picLocks noChangeAspect="true"/>
          </p:cNvPicPr>
          <p:nvPr/>
        </p:nvPicPr>
        <p:blipFill>
          <a:blip r:embed="rId3"/>
          <a:stretch>
            <a:fillRect/>
          </a:stretch>
        </p:blipFill>
        <p:spPr>
          <a:xfrm rot="0">
            <a:off x="665911" y="2897028"/>
            <a:ext cx="4979011" cy="1492308"/>
          </a:xfrm>
          <a:prstGeom prst="rect">
            <a:avLst/>
          </a:prstGeom>
        </p:spPr>
      </p:pic>
      <p:pic>
        <p:nvPicPr>
          <p:cNvPr name="Picture 4" id="4"/>
          <p:cNvPicPr>
            <a:picLocks noChangeAspect="true"/>
          </p:cNvPicPr>
          <p:nvPr/>
        </p:nvPicPr>
        <p:blipFill>
          <a:blip r:embed="rId4"/>
          <a:stretch>
            <a:fillRect/>
          </a:stretch>
        </p:blipFill>
        <p:spPr>
          <a:xfrm rot="0">
            <a:off x="254315" y="4836388"/>
            <a:ext cx="9918174" cy="2315502"/>
          </a:xfrm>
          <a:prstGeom prst="rect">
            <a:avLst/>
          </a:prstGeom>
        </p:spPr>
      </p:pic>
      <p:pic>
        <p:nvPicPr>
          <p:cNvPr name="Picture 5" id="5"/>
          <p:cNvPicPr>
            <a:picLocks noChangeAspect="true"/>
          </p:cNvPicPr>
          <p:nvPr/>
        </p:nvPicPr>
        <p:blipFill>
          <a:blip r:embed="rId5"/>
          <a:stretch>
            <a:fillRect/>
          </a:stretch>
        </p:blipFill>
        <p:spPr>
          <a:xfrm rot="0">
            <a:off x="-397408" y="3043611"/>
            <a:ext cx="17113297" cy="3550099"/>
          </a:xfrm>
          <a:prstGeom prst="rect">
            <a:avLst/>
          </a:prstGeom>
        </p:spPr>
      </p:pic>
      <p:grpSp>
        <p:nvGrpSpPr>
          <p:cNvPr name="Group 6" id="6"/>
          <p:cNvGrpSpPr/>
          <p:nvPr/>
        </p:nvGrpSpPr>
        <p:grpSpPr>
          <a:xfrm rot="0">
            <a:off x="1028700" y="6820675"/>
            <a:ext cx="12994906" cy="1221784"/>
            <a:chOff x="0" y="0"/>
            <a:chExt cx="3422527" cy="321787"/>
          </a:xfrm>
        </p:grpSpPr>
        <p:sp>
          <p:nvSpPr>
            <p:cNvPr name="Freeform 7" id="7"/>
            <p:cNvSpPr/>
            <p:nvPr/>
          </p:nvSpPr>
          <p:spPr>
            <a:xfrm flipH="false" flipV="false" rot="0">
              <a:off x="0" y="0"/>
              <a:ext cx="3422527" cy="321787"/>
            </a:xfrm>
            <a:custGeom>
              <a:avLst/>
              <a:gdLst/>
              <a:ahLst/>
              <a:cxnLst/>
              <a:rect r="r" b="b" t="t" l="l"/>
              <a:pathLst>
                <a:path h="321787" w="3422527">
                  <a:moveTo>
                    <a:pt x="0" y="0"/>
                  </a:moveTo>
                  <a:lnTo>
                    <a:pt x="3422527" y="0"/>
                  </a:lnTo>
                  <a:lnTo>
                    <a:pt x="3422527" y="321787"/>
                  </a:lnTo>
                  <a:lnTo>
                    <a:pt x="0" y="321787"/>
                  </a:lnTo>
                  <a:close/>
                </a:path>
              </a:pathLst>
            </a:custGeom>
            <a:solidFill>
              <a:srgbClr val="000000">
                <a:alpha val="0"/>
              </a:srgbClr>
            </a:solidFill>
            <a:ln w="38100" cap="sq">
              <a:solidFill>
                <a:srgbClr val="0097B2"/>
              </a:solidFill>
              <a:prstDash val="solid"/>
              <a:miter/>
            </a:ln>
          </p:spPr>
        </p:sp>
        <p:sp>
          <p:nvSpPr>
            <p:cNvPr name="TextBox 8" id="8"/>
            <p:cNvSpPr txBox="true"/>
            <p:nvPr/>
          </p:nvSpPr>
          <p:spPr>
            <a:xfrm>
              <a:off x="0" y="-47625"/>
              <a:ext cx="3422527" cy="369412"/>
            </a:xfrm>
            <a:prstGeom prst="rect">
              <a:avLst/>
            </a:prstGeom>
          </p:spPr>
          <p:txBody>
            <a:bodyPr anchor="ctr" rtlCol="false" tIns="50800" lIns="50800" bIns="50800" rIns="50800"/>
            <a:lstStyle/>
            <a:p>
              <a:pPr algn="ctr">
                <a:lnSpc>
                  <a:spcPts val="3499"/>
                </a:lnSpc>
              </a:pPr>
            </a:p>
          </p:txBody>
        </p:sp>
      </p:grpSp>
      <p:pic>
        <p:nvPicPr>
          <p:cNvPr name="Picture 9" id="9"/>
          <p:cNvPicPr>
            <a:picLocks noChangeAspect="true"/>
          </p:cNvPicPr>
          <p:nvPr/>
        </p:nvPicPr>
        <p:blipFill>
          <a:blip r:embed="rId6"/>
          <a:stretch>
            <a:fillRect/>
          </a:stretch>
        </p:blipFill>
        <p:spPr>
          <a:xfrm rot="0">
            <a:off x="-141307" y="5636023"/>
            <a:ext cx="15403783" cy="3552423"/>
          </a:xfrm>
          <a:prstGeom prst="rect">
            <a:avLst/>
          </a:prstGeom>
        </p:spPr>
      </p:pic>
      <p:sp>
        <p:nvSpPr>
          <p:cNvPr name="TextBox 10" id="10"/>
          <p:cNvSpPr txBox="true"/>
          <p:nvPr/>
        </p:nvSpPr>
        <p:spPr>
          <a:xfrm rot="0">
            <a:off x="1028700" y="2277075"/>
            <a:ext cx="12051177" cy="669925"/>
          </a:xfrm>
          <a:prstGeom prst="rect">
            <a:avLst/>
          </a:prstGeom>
        </p:spPr>
        <p:txBody>
          <a:bodyPr anchor="t" rtlCol="false" tIns="0" lIns="0" bIns="0" rIns="0">
            <a:spAutoFit/>
          </a:bodyPr>
          <a:lstStyle/>
          <a:p>
            <a:pPr algn="l">
              <a:lnSpc>
                <a:spcPts val="5599"/>
              </a:lnSpc>
            </a:pPr>
            <a:r>
              <a:rPr lang="en-US" sz="3999" spc="-79">
                <a:solidFill>
                  <a:srgbClr val="291B25"/>
                </a:solidFill>
                <a:latin typeface="Arbutus Slab"/>
                <a:ea typeface="Arbutus Slab"/>
                <a:cs typeface="Arbutus Slab"/>
                <a:sym typeface="Arbutus Slab"/>
              </a:rPr>
              <a:t>Fork Reaction Torque Observer (FRTOB):</a:t>
            </a:r>
          </a:p>
        </p:txBody>
      </p:sp>
      <p:sp>
        <p:nvSpPr>
          <p:cNvPr name="TextBox 11" id="11"/>
          <p:cNvSpPr txBox="true"/>
          <p:nvPr/>
        </p:nvSpPr>
        <p:spPr>
          <a:xfrm rot="0">
            <a:off x="1028700" y="1200150"/>
            <a:ext cx="14837336" cy="694636"/>
          </a:xfrm>
          <a:prstGeom prst="rect">
            <a:avLst/>
          </a:prstGeom>
        </p:spPr>
        <p:txBody>
          <a:bodyPr anchor="t" rtlCol="false" tIns="0" lIns="0" bIns="0" rIns="0">
            <a:spAutoFit/>
          </a:bodyPr>
          <a:lstStyle/>
          <a:p>
            <a:pPr algn="l">
              <a:lnSpc>
                <a:spcPts val="5158"/>
              </a:lnSpc>
            </a:pPr>
            <a:r>
              <a:rPr lang="en-US" sz="5731" spc="-114">
                <a:solidFill>
                  <a:srgbClr val="291B25"/>
                </a:solidFill>
                <a:latin typeface="Arbutus Slab"/>
                <a:ea typeface="Arbutus Slab"/>
                <a:cs typeface="Arbutus Slab"/>
                <a:sym typeface="Arbutus Slab"/>
              </a:rPr>
              <a:t>IV. Control</a:t>
            </a:r>
          </a:p>
        </p:txBody>
      </p:sp>
      <p:sp>
        <p:nvSpPr>
          <p:cNvPr name="TextBox 12" id="12"/>
          <p:cNvSpPr txBox="true"/>
          <p:nvPr/>
        </p:nvSpPr>
        <p:spPr>
          <a:xfrm rot="0">
            <a:off x="8704387" y="7975785"/>
            <a:ext cx="5964416" cy="669925"/>
          </a:xfrm>
          <a:prstGeom prst="rect">
            <a:avLst/>
          </a:prstGeom>
        </p:spPr>
        <p:txBody>
          <a:bodyPr anchor="t" rtlCol="false" tIns="0" lIns="0" bIns="0" rIns="0">
            <a:spAutoFit/>
          </a:bodyPr>
          <a:lstStyle/>
          <a:p>
            <a:pPr algn="l">
              <a:lnSpc>
                <a:spcPts val="5599"/>
              </a:lnSpc>
            </a:pPr>
            <a:r>
              <a:rPr lang="en-US" sz="3999" spc="-79">
                <a:solidFill>
                  <a:srgbClr val="291B25"/>
                </a:solidFill>
                <a:latin typeface="Arbutus Slab"/>
                <a:ea typeface="Arbutus Slab"/>
                <a:cs typeface="Arbutus Slab"/>
                <a:sym typeface="Arbutus Slab"/>
              </a:rPr>
              <a:t>Pseudo differentiation</a:t>
            </a:r>
          </a:p>
        </p:txBody>
      </p:sp>
      <p:pic>
        <p:nvPicPr>
          <p:cNvPr name="Picture 13" id="13"/>
          <p:cNvPicPr>
            <a:picLocks noChangeAspect="true"/>
          </p:cNvPicPr>
          <p:nvPr/>
        </p:nvPicPr>
        <p:blipFill>
          <a:blip r:embed="rId7"/>
          <a:stretch>
            <a:fillRect/>
          </a:stretch>
        </p:blipFill>
        <p:spPr>
          <a:xfrm rot="0">
            <a:off x="737467" y="8246527"/>
            <a:ext cx="3494798" cy="1225448"/>
          </a:xfrm>
          <a:prstGeom prst="rect">
            <a:avLst/>
          </a:prstGeom>
        </p:spPr>
      </p:pic>
      <p:grpSp>
        <p:nvGrpSpPr>
          <p:cNvPr name="Group 14" id="14"/>
          <p:cNvGrpSpPr/>
          <p:nvPr/>
        </p:nvGrpSpPr>
        <p:grpSpPr>
          <a:xfrm rot="0">
            <a:off x="983922" y="8248359"/>
            <a:ext cx="3092847" cy="1221784"/>
            <a:chOff x="0" y="0"/>
            <a:chExt cx="814577" cy="321787"/>
          </a:xfrm>
        </p:grpSpPr>
        <p:sp>
          <p:nvSpPr>
            <p:cNvPr name="Freeform 15" id="15"/>
            <p:cNvSpPr/>
            <p:nvPr/>
          </p:nvSpPr>
          <p:spPr>
            <a:xfrm flipH="false" flipV="false" rot="0">
              <a:off x="0" y="0"/>
              <a:ext cx="814577" cy="321787"/>
            </a:xfrm>
            <a:custGeom>
              <a:avLst/>
              <a:gdLst/>
              <a:ahLst/>
              <a:cxnLst/>
              <a:rect r="r" b="b" t="t" l="l"/>
              <a:pathLst>
                <a:path h="321787" w="814577">
                  <a:moveTo>
                    <a:pt x="0" y="0"/>
                  </a:moveTo>
                  <a:lnTo>
                    <a:pt x="814577" y="0"/>
                  </a:lnTo>
                  <a:lnTo>
                    <a:pt x="814577" y="321787"/>
                  </a:lnTo>
                  <a:lnTo>
                    <a:pt x="0" y="321787"/>
                  </a:lnTo>
                  <a:close/>
                </a:path>
              </a:pathLst>
            </a:custGeom>
            <a:solidFill>
              <a:srgbClr val="000000">
                <a:alpha val="0"/>
              </a:srgbClr>
            </a:solidFill>
            <a:ln w="38100" cap="sq">
              <a:solidFill>
                <a:srgbClr val="5E17EB"/>
              </a:solidFill>
              <a:prstDash val="solid"/>
              <a:miter/>
            </a:ln>
          </p:spPr>
        </p:sp>
        <p:sp>
          <p:nvSpPr>
            <p:cNvPr name="TextBox 16" id="16"/>
            <p:cNvSpPr txBox="true"/>
            <p:nvPr/>
          </p:nvSpPr>
          <p:spPr>
            <a:xfrm>
              <a:off x="0" y="-47625"/>
              <a:ext cx="814577" cy="369412"/>
            </a:xfrm>
            <a:prstGeom prst="rect">
              <a:avLst/>
            </a:prstGeom>
          </p:spPr>
          <p:txBody>
            <a:bodyPr anchor="ctr" rtlCol="false" tIns="50800" lIns="50800" bIns="50800" rIns="50800"/>
            <a:lstStyle/>
            <a:p>
              <a:pPr algn="ctr">
                <a:lnSpc>
                  <a:spcPts val="3499"/>
                </a:lnSpc>
              </a:pPr>
            </a:p>
          </p:txBody>
        </p:sp>
      </p:grpSp>
      <p:grpSp>
        <p:nvGrpSpPr>
          <p:cNvPr name="Group 17" id="17"/>
          <p:cNvGrpSpPr/>
          <p:nvPr/>
        </p:nvGrpSpPr>
        <p:grpSpPr>
          <a:xfrm rot="5400000">
            <a:off x="8776764" y="775764"/>
            <a:ext cx="734472" cy="18288000"/>
            <a:chOff x="0" y="0"/>
            <a:chExt cx="193441" cy="4816593"/>
          </a:xfrm>
        </p:grpSpPr>
        <p:sp>
          <p:nvSpPr>
            <p:cNvPr name="Freeform 18" id="18"/>
            <p:cNvSpPr/>
            <p:nvPr/>
          </p:nvSpPr>
          <p:spPr>
            <a:xfrm flipH="false" flipV="false" rot="0">
              <a:off x="0" y="0"/>
              <a:ext cx="193441" cy="4816592"/>
            </a:xfrm>
            <a:custGeom>
              <a:avLst/>
              <a:gdLst/>
              <a:ahLst/>
              <a:cxnLst/>
              <a:rect r="r" b="b" t="t" l="l"/>
              <a:pathLst>
                <a:path h="4816592" w="193441">
                  <a:moveTo>
                    <a:pt x="0" y="0"/>
                  </a:moveTo>
                  <a:lnTo>
                    <a:pt x="193441" y="0"/>
                  </a:lnTo>
                  <a:lnTo>
                    <a:pt x="193441" y="4816592"/>
                  </a:lnTo>
                  <a:lnTo>
                    <a:pt x="0" y="4816592"/>
                  </a:lnTo>
                  <a:close/>
                </a:path>
              </a:pathLst>
            </a:custGeom>
            <a:solidFill>
              <a:srgbClr val="291B25"/>
            </a:solidFill>
          </p:spPr>
        </p:sp>
        <p:sp>
          <p:nvSpPr>
            <p:cNvPr name="TextBox 19" id="19"/>
            <p:cNvSpPr txBox="true"/>
            <p:nvPr/>
          </p:nvSpPr>
          <p:spPr>
            <a:xfrm>
              <a:off x="0" y="-47625"/>
              <a:ext cx="193441" cy="4864218"/>
            </a:xfrm>
            <a:prstGeom prst="rect">
              <a:avLst/>
            </a:prstGeom>
          </p:spPr>
          <p:txBody>
            <a:bodyPr anchor="ctr" rtlCol="false" tIns="50800" lIns="50800" bIns="50800" rIns="50800"/>
            <a:lstStyle/>
            <a:p>
              <a:pPr algn="ctr">
                <a:lnSpc>
                  <a:spcPts val="3359"/>
                </a:lnSpc>
              </a:pPr>
            </a:p>
          </p:txBody>
        </p:sp>
      </p:grpSp>
      <p:sp>
        <p:nvSpPr>
          <p:cNvPr name="TextBox 20" id="20"/>
          <p:cNvSpPr txBox="true"/>
          <p:nvPr/>
        </p:nvSpPr>
        <p:spPr>
          <a:xfrm rot="0">
            <a:off x="17275996" y="9676336"/>
            <a:ext cx="203388" cy="487633"/>
          </a:xfrm>
          <a:prstGeom prst="rect">
            <a:avLst/>
          </a:prstGeom>
        </p:spPr>
        <p:txBody>
          <a:bodyPr anchor="t" rtlCol="false" tIns="0" lIns="0" bIns="0" rIns="0" wrap="none">
            <a:spAutoFit/>
          </a:bodyPr>
          <a:lstStyle/>
          <a:p>
            <a:pPr algn="ctr">
              <a:lnSpc>
                <a:spcPts val="3499"/>
              </a:lnSpc>
              <a:spcBef>
                <a:spcPct val="0"/>
              </a:spcBef>
            </a:pPr>
            <a:r>
              <a:rPr lang="en-US" sz="2499">
                <a:solidFill>
                  <a:srgbClr val="FFFFFF"/>
                </a:solidFill>
                <a:latin typeface="Arbutus Slab"/>
                <a:ea typeface="Arbutus Slab"/>
                <a:cs typeface="Arbutus Slab"/>
                <a:sym typeface="Arbutus Slab"/>
              </a:rPr>
              <a:t>17</a:t>
            </a:r>
          </a:p>
        </p:txBody>
      </p:sp>
      <p:sp>
        <p:nvSpPr>
          <p:cNvPr name="TextBox 21" id="21"/>
          <p:cNvSpPr txBox="true"/>
          <p:nvPr/>
        </p:nvSpPr>
        <p:spPr>
          <a:xfrm rot="0">
            <a:off x="6438840" y="9684814"/>
            <a:ext cx="5410319"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Sergio Esteban Quintero Benavides</a:t>
            </a:r>
          </a:p>
        </p:txBody>
      </p:sp>
      <p:sp>
        <p:nvSpPr>
          <p:cNvPr name="TextBox 22" id="22"/>
          <p:cNvSpPr txBox="true"/>
          <p:nvPr/>
        </p:nvSpPr>
        <p:spPr>
          <a:xfrm rot="0">
            <a:off x="421400" y="9684814"/>
            <a:ext cx="2734017"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2025/08/06</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503151" y="294067"/>
            <a:ext cx="1512298" cy="1469265"/>
          </a:xfrm>
          <a:custGeom>
            <a:avLst/>
            <a:gdLst/>
            <a:ahLst/>
            <a:cxnLst/>
            <a:rect r="r" b="b" t="t" l="l"/>
            <a:pathLst>
              <a:path h="1469265" w="1512298">
                <a:moveTo>
                  <a:pt x="0" y="0"/>
                </a:moveTo>
                <a:lnTo>
                  <a:pt x="1512298" y="0"/>
                </a:lnTo>
                <a:lnTo>
                  <a:pt x="1512298" y="1469266"/>
                </a:lnTo>
                <a:lnTo>
                  <a:pt x="0" y="1469266"/>
                </a:lnTo>
                <a:lnTo>
                  <a:pt x="0" y="0"/>
                </a:lnTo>
                <a:close/>
              </a:path>
            </a:pathLst>
          </a:custGeom>
          <a:blipFill>
            <a:blip r:embed="rId2"/>
            <a:stretch>
              <a:fillRect l="0" t="0" r="0" b="0"/>
            </a:stretch>
          </a:blipFill>
        </p:spPr>
      </p:sp>
      <p:pic>
        <p:nvPicPr>
          <p:cNvPr name="Picture 3" id="3"/>
          <p:cNvPicPr>
            <a:picLocks noChangeAspect="true"/>
          </p:cNvPicPr>
          <p:nvPr/>
        </p:nvPicPr>
        <p:blipFill>
          <a:blip r:embed="rId3"/>
          <a:stretch>
            <a:fillRect/>
          </a:stretch>
        </p:blipFill>
        <p:spPr>
          <a:xfrm rot="0">
            <a:off x="-52336" y="7029036"/>
            <a:ext cx="12972436" cy="2824546"/>
          </a:xfrm>
          <a:prstGeom prst="rect">
            <a:avLst/>
          </a:prstGeom>
        </p:spPr>
      </p:pic>
      <p:pic>
        <p:nvPicPr>
          <p:cNvPr name="Picture 4" id="4"/>
          <p:cNvPicPr>
            <a:picLocks noChangeAspect="true"/>
          </p:cNvPicPr>
          <p:nvPr/>
        </p:nvPicPr>
        <p:blipFill>
          <a:blip r:embed="rId4"/>
          <a:stretch>
            <a:fillRect/>
          </a:stretch>
        </p:blipFill>
        <p:spPr>
          <a:xfrm rot="0">
            <a:off x="-91218" y="1772684"/>
            <a:ext cx="14801550" cy="3129398"/>
          </a:xfrm>
          <a:prstGeom prst="rect">
            <a:avLst/>
          </a:prstGeom>
        </p:spPr>
      </p:pic>
      <p:pic>
        <p:nvPicPr>
          <p:cNvPr name="Picture 5" id="5"/>
          <p:cNvPicPr>
            <a:picLocks noChangeAspect="true"/>
          </p:cNvPicPr>
          <p:nvPr/>
        </p:nvPicPr>
        <p:blipFill>
          <a:blip r:embed="rId5"/>
          <a:stretch>
            <a:fillRect/>
          </a:stretch>
        </p:blipFill>
        <p:spPr>
          <a:xfrm rot="0">
            <a:off x="640657" y="3367058"/>
            <a:ext cx="6019045" cy="1665647"/>
          </a:xfrm>
          <a:prstGeom prst="rect">
            <a:avLst/>
          </a:prstGeom>
        </p:spPr>
      </p:pic>
      <p:pic>
        <p:nvPicPr>
          <p:cNvPr name="Picture 6" id="6"/>
          <p:cNvPicPr>
            <a:picLocks noChangeAspect="true"/>
          </p:cNvPicPr>
          <p:nvPr/>
        </p:nvPicPr>
        <p:blipFill>
          <a:blip r:embed="rId6"/>
          <a:stretch>
            <a:fillRect/>
          </a:stretch>
        </p:blipFill>
        <p:spPr>
          <a:xfrm rot="0">
            <a:off x="-380961" y="3341288"/>
            <a:ext cx="18278459" cy="3744293"/>
          </a:xfrm>
          <a:prstGeom prst="rect">
            <a:avLst/>
          </a:prstGeom>
        </p:spPr>
      </p:pic>
      <p:grpSp>
        <p:nvGrpSpPr>
          <p:cNvPr name="Group 7" id="7"/>
          <p:cNvGrpSpPr/>
          <p:nvPr/>
        </p:nvGrpSpPr>
        <p:grpSpPr>
          <a:xfrm rot="0">
            <a:off x="1028700" y="5762401"/>
            <a:ext cx="10121445" cy="1221784"/>
            <a:chOff x="0" y="0"/>
            <a:chExt cx="2665730" cy="321787"/>
          </a:xfrm>
        </p:grpSpPr>
        <p:sp>
          <p:nvSpPr>
            <p:cNvPr name="Freeform 8" id="8"/>
            <p:cNvSpPr/>
            <p:nvPr/>
          </p:nvSpPr>
          <p:spPr>
            <a:xfrm flipH="false" flipV="false" rot="0">
              <a:off x="0" y="0"/>
              <a:ext cx="2665731" cy="321787"/>
            </a:xfrm>
            <a:custGeom>
              <a:avLst/>
              <a:gdLst/>
              <a:ahLst/>
              <a:cxnLst/>
              <a:rect r="r" b="b" t="t" l="l"/>
              <a:pathLst>
                <a:path h="321787" w="2665731">
                  <a:moveTo>
                    <a:pt x="0" y="0"/>
                  </a:moveTo>
                  <a:lnTo>
                    <a:pt x="2665731" y="0"/>
                  </a:lnTo>
                  <a:lnTo>
                    <a:pt x="2665731" y="321787"/>
                  </a:lnTo>
                  <a:lnTo>
                    <a:pt x="0" y="321787"/>
                  </a:lnTo>
                  <a:close/>
                </a:path>
              </a:pathLst>
            </a:custGeom>
            <a:solidFill>
              <a:srgbClr val="000000">
                <a:alpha val="0"/>
              </a:srgbClr>
            </a:solidFill>
            <a:ln w="38100" cap="sq">
              <a:solidFill>
                <a:srgbClr val="0097B2"/>
              </a:solidFill>
              <a:prstDash val="solid"/>
              <a:miter/>
            </a:ln>
          </p:spPr>
        </p:sp>
        <p:sp>
          <p:nvSpPr>
            <p:cNvPr name="TextBox 9" id="9"/>
            <p:cNvSpPr txBox="true"/>
            <p:nvPr/>
          </p:nvSpPr>
          <p:spPr>
            <a:xfrm>
              <a:off x="0" y="-47625"/>
              <a:ext cx="2665730" cy="369412"/>
            </a:xfrm>
            <a:prstGeom prst="rect">
              <a:avLst/>
            </a:prstGeom>
          </p:spPr>
          <p:txBody>
            <a:bodyPr anchor="ctr" rtlCol="false" tIns="50800" lIns="50800" bIns="50800" rIns="50800"/>
            <a:lstStyle/>
            <a:p>
              <a:pPr algn="ctr">
                <a:lnSpc>
                  <a:spcPts val="3499"/>
                </a:lnSpc>
              </a:pPr>
            </a:p>
          </p:txBody>
        </p:sp>
      </p:grpSp>
      <p:pic>
        <p:nvPicPr>
          <p:cNvPr name="Picture 10" id="10"/>
          <p:cNvPicPr>
            <a:picLocks noChangeAspect="true"/>
          </p:cNvPicPr>
          <p:nvPr/>
        </p:nvPicPr>
        <p:blipFill>
          <a:blip r:embed="rId7"/>
          <a:stretch>
            <a:fillRect/>
          </a:stretch>
        </p:blipFill>
        <p:spPr>
          <a:xfrm rot="0">
            <a:off x="152808" y="4907553"/>
            <a:ext cx="11873228" cy="2930806"/>
          </a:xfrm>
          <a:prstGeom prst="rect">
            <a:avLst/>
          </a:prstGeom>
        </p:spPr>
      </p:pic>
      <p:grpSp>
        <p:nvGrpSpPr>
          <p:cNvPr name="Group 11" id="11"/>
          <p:cNvGrpSpPr/>
          <p:nvPr/>
        </p:nvGrpSpPr>
        <p:grpSpPr>
          <a:xfrm rot="-5400000">
            <a:off x="11404381" y="5909894"/>
            <a:ext cx="612382" cy="935257"/>
            <a:chOff x="0" y="0"/>
            <a:chExt cx="532200" cy="812800"/>
          </a:xfrm>
        </p:grpSpPr>
        <p:sp>
          <p:nvSpPr>
            <p:cNvPr name="Freeform 12" id="12"/>
            <p:cNvSpPr/>
            <p:nvPr/>
          </p:nvSpPr>
          <p:spPr>
            <a:xfrm flipH="false" flipV="false" rot="0">
              <a:off x="0" y="0"/>
              <a:ext cx="532200" cy="812800"/>
            </a:xfrm>
            <a:custGeom>
              <a:avLst/>
              <a:gdLst/>
              <a:ahLst/>
              <a:cxnLst/>
              <a:rect r="r" b="b" t="t" l="l"/>
              <a:pathLst>
                <a:path h="812800" w="532200">
                  <a:moveTo>
                    <a:pt x="266100" y="812800"/>
                  </a:moveTo>
                  <a:lnTo>
                    <a:pt x="0" y="406400"/>
                  </a:lnTo>
                  <a:lnTo>
                    <a:pt x="203200" y="406400"/>
                  </a:lnTo>
                  <a:lnTo>
                    <a:pt x="203200" y="0"/>
                  </a:lnTo>
                  <a:lnTo>
                    <a:pt x="329000" y="0"/>
                  </a:lnTo>
                  <a:lnTo>
                    <a:pt x="329000" y="406400"/>
                  </a:lnTo>
                  <a:lnTo>
                    <a:pt x="532200" y="406400"/>
                  </a:lnTo>
                  <a:lnTo>
                    <a:pt x="266100" y="812800"/>
                  </a:lnTo>
                  <a:close/>
                </a:path>
              </a:pathLst>
            </a:custGeom>
            <a:solidFill>
              <a:srgbClr val="0097B2"/>
            </a:solidFill>
          </p:spPr>
        </p:sp>
        <p:sp>
          <p:nvSpPr>
            <p:cNvPr name="TextBox 13" id="13"/>
            <p:cNvSpPr txBox="true"/>
            <p:nvPr/>
          </p:nvSpPr>
          <p:spPr>
            <a:xfrm>
              <a:off x="203200" y="-47625"/>
              <a:ext cx="125800" cy="758825"/>
            </a:xfrm>
            <a:prstGeom prst="rect">
              <a:avLst/>
            </a:prstGeom>
          </p:spPr>
          <p:txBody>
            <a:bodyPr anchor="ctr" rtlCol="false" tIns="50800" lIns="50800" bIns="50800" rIns="50800"/>
            <a:lstStyle/>
            <a:p>
              <a:pPr algn="ctr">
                <a:lnSpc>
                  <a:spcPts val="3499"/>
                </a:lnSpc>
              </a:pPr>
            </a:p>
          </p:txBody>
        </p:sp>
      </p:grpSp>
      <p:sp>
        <p:nvSpPr>
          <p:cNvPr name="TextBox 14" id="14"/>
          <p:cNvSpPr txBox="true"/>
          <p:nvPr/>
        </p:nvSpPr>
        <p:spPr>
          <a:xfrm rot="0">
            <a:off x="1028700" y="1200150"/>
            <a:ext cx="14837336" cy="694636"/>
          </a:xfrm>
          <a:prstGeom prst="rect">
            <a:avLst/>
          </a:prstGeom>
        </p:spPr>
        <p:txBody>
          <a:bodyPr anchor="t" rtlCol="false" tIns="0" lIns="0" bIns="0" rIns="0">
            <a:spAutoFit/>
          </a:bodyPr>
          <a:lstStyle/>
          <a:p>
            <a:pPr algn="l">
              <a:lnSpc>
                <a:spcPts val="5158"/>
              </a:lnSpc>
            </a:pPr>
            <a:r>
              <a:rPr lang="en-US" sz="5731" spc="-114">
                <a:solidFill>
                  <a:srgbClr val="291B25"/>
                </a:solidFill>
                <a:latin typeface="Arbutus Slab"/>
                <a:ea typeface="Arbutus Slab"/>
                <a:cs typeface="Arbutus Slab"/>
                <a:sym typeface="Arbutus Slab"/>
              </a:rPr>
              <a:t>IV. Control</a:t>
            </a:r>
          </a:p>
        </p:txBody>
      </p:sp>
      <p:sp>
        <p:nvSpPr>
          <p:cNvPr name="TextBox 15" id="15"/>
          <p:cNvSpPr txBox="true"/>
          <p:nvPr/>
        </p:nvSpPr>
        <p:spPr>
          <a:xfrm rot="0">
            <a:off x="1028700" y="7116297"/>
            <a:ext cx="7662762" cy="669925"/>
          </a:xfrm>
          <a:prstGeom prst="rect">
            <a:avLst/>
          </a:prstGeom>
        </p:spPr>
        <p:txBody>
          <a:bodyPr anchor="t" rtlCol="false" tIns="0" lIns="0" bIns="0" rIns="0">
            <a:spAutoFit/>
          </a:bodyPr>
          <a:lstStyle/>
          <a:p>
            <a:pPr algn="l">
              <a:lnSpc>
                <a:spcPts val="5599"/>
              </a:lnSpc>
            </a:pPr>
            <a:r>
              <a:rPr lang="en-US" sz="3999" spc="-79">
                <a:solidFill>
                  <a:srgbClr val="291B25"/>
                </a:solidFill>
                <a:latin typeface="Arbutus Slab"/>
                <a:ea typeface="Arbutus Slab"/>
                <a:cs typeface="Arbutus Slab"/>
                <a:sym typeface="Arbutus Slab"/>
              </a:rPr>
              <a:t>PD controller lift displacement:</a:t>
            </a:r>
          </a:p>
        </p:txBody>
      </p:sp>
      <p:sp>
        <p:nvSpPr>
          <p:cNvPr name="TextBox 16" id="16"/>
          <p:cNvSpPr txBox="true"/>
          <p:nvPr/>
        </p:nvSpPr>
        <p:spPr>
          <a:xfrm rot="0">
            <a:off x="1028700" y="2277075"/>
            <a:ext cx="8525698" cy="669925"/>
          </a:xfrm>
          <a:prstGeom prst="rect">
            <a:avLst/>
          </a:prstGeom>
        </p:spPr>
        <p:txBody>
          <a:bodyPr anchor="t" rtlCol="false" tIns="0" lIns="0" bIns="0" rIns="0">
            <a:spAutoFit/>
          </a:bodyPr>
          <a:lstStyle/>
          <a:p>
            <a:pPr algn="l">
              <a:lnSpc>
                <a:spcPts val="5599"/>
              </a:lnSpc>
            </a:pPr>
            <a:r>
              <a:rPr lang="en-US" sz="3999" spc="-79">
                <a:solidFill>
                  <a:srgbClr val="291B25"/>
                </a:solidFill>
                <a:latin typeface="Arbutus Slab"/>
                <a:ea typeface="Arbutus Slab"/>
                <a:cs typeface="Arbutus Slab"/>
                <a:sym typeface="Arbutus Slab"/>
              </a:rPr>
              <a:t>Lift Disturbance Observer (LDOB):</a:t>
            </a:r>
          </a:p>
        </p:txBody>
      </p:sp>
      <p:sp>
        <p:nvSpPr>
          <p:cNvPr name="TextBox 17" id="17"/>
          <p:cNvSpPr txBox="true"/>
          <p:nvPr/>
        </p:nvSpPr>
        <p:spPr>
          <a:xfrm rot="0">
            <a:off x="12387750" y="6004657"/>
            <a:ext cx="5323751" cy="669925"/>
          </a:xfrm>
          <a:prstGeom prst="rect">
            <a:avLst/>
          </a:prstGeom>
        </p:spPr>
        <p:txBody>
          <a:bodyPr anchor="t" rtlCol="false" tIns="0" lIns="0" bIns="0" rIns="0">
            <a:spAutoFit/>
          </a:bodyPr>
          <a:lstStyle/>
          <a:p>
            <a:pPr algn="l">
              <a:lnSpc>
                <a:spcPts val="5599"/>
              </a:lnSpc>
            </a:pPr>
            <a:r>
              <a:rPr lang="en-US" sz="3999" spc="-79">
                <a:solidFill>
                  <a:srgbClr val="291B25"/>
                </a:solidFill>
                <a:latin typeface="Arbutus Slab"/>
                <a:ea typeface="Arbutus Slab"/>
                <a:cs typeface="Arbutus Slab"/>
                <a:sym typeface="Arbutus Slab"/>
              </a:rPr>
              <a:t>Pseudo differentiation</a:t>
            </a:r>
          </a:p>
        </p:txBody>
      </p:sp>
      <p:grpSp>
        <p:nvGrpSpPr>
          <p:cNvPr name="Group 18" id="18"/>
          <p:cNvGrpSpPr/>
          <p:nvPr/>
        </p:nvGrpSpPr>
        <p:grpSpPr>
          <a:xfrm rot="0">
            <a:off x="10850731" y="7989379"/>
            <a:ext cx="1151452" cy="903861"/>
            <a:chOff x="0" y="0"/>
            <a:chExt cx="303263" cy="238054"/>
          </a:xfrm>
        </p:grpSpPr>
        <p:sp>
          <p:nvSpPr>
            <p:cNvPr name="Freeform 19" id="19"/>
            <p:cNvSpPr/>
            <p:nvPr/>
          </p:nvSpPr>
          <p:spPr>
            <a:xfrm flipH="false" flipV="false" rot="0">
              <a:off x="0" y="0"/>
              <a:ext cx="303263" cy="238054"/>
            </a:xfrm>
            <a:custGeom>
              <a:avLst/>
              <a:gdLst/>
              <a:ahLst/>
              <a:cxnLst/>
              <a:rect r="r" b="b" t="t" l="l"/>
              <a:pathLst>
                <a:path h="238054" w="303263">
                  <a:moveTo>
                    <a:pt x="0" y="0"/>
                  </a:moveTo>
                  <a:lnTo>
                    <a:pt x="303263" y="0"/>
                  </a:lnTo>
                  <a:lnTo>
                    <a:pt x="303263" y="238054"/>
                  </a:lnTo>
                  <a:lnTo>
                    <a:pt x="0" y="238054"/>
                  </a:lnTo>
                  <a:close/>
                </a:path>
              </a:pathLst>
            </a:custGeom>
            <a:solidFill>
              <a:srgbClr val="000000">
                <a:alpha val="0"/>
              </a:srgbClr>
            </a:solidFill>
            <a:ln w="38100" cap="sq">
              <a:solidFill>
                <a:srgbClr val="0097B2"/>
              </a:solidFill>
              <a:prstDash val="solid"/>
              <a:miter/>
            </a:ln>
          </p:spPr>
        </p:sp>
        <p:sp>
          <p:nvSpPr>
            <p:cNvPr name="TextBox 20" id="20"/>
            <p:cNvSpPr txBox="true"/>
            <p:nvPr/>
          </p:nvSpPr>
          <p:spPr>
            <a:xfrm>
              <a:off x="0" y="-47625"/>
              <a:ext cx="303263" cy="285679"/>
            </a:xfrm>
            <a:prstGeom prst="rect">
              <a:avLst/>
            </a:prstGeom>
          </p:spPr>
          <p:txBody>
            <a:bodyPr anchor="ctr" rtlCol="false" tIns="50800" lIns="50800" bIns="50800" rIns="50800"/>
            <a:lstStyle/>
            <a:p>
              <a:pPr algn="ctr">
                <a:lnSpc>
                  <a:spcPts val="3499"/>
                </a:lnSpc>
              </a:pPr>
            </a:p>
          </p:txBody>
        </p:sp>
      </p:grpSp>
      <p:grpSp>
        <p:nvGrpSpPr>
          <p:cNvPr name="Group 21" id="21"/>
          <p:cNvGrpSpPr/>
          <p:nvPr/>
        </p:nvGrpSpPr>
        <p:grpSpPr>
          <a:xfrm rot="5400000">
            <a:off x="8776764" y="775764"/>
            <a:ext cx="734472" cy="18288000"/>
            <a:chOff x="0" y="0"/>
            <a:chExt cx="193441" cy="4816593"/>
          </a:xfrm>
        </p:grpSpPr>
        <p:sp>
          <p:nvSpPr>
            <p:cNvPr name="Freeform 22" id="22"/>
            <p:cNvSpPr/>
            <p:nvPr/>
          </p:nvSpPr>
          <p:spPr>
            <a:xfrm flipH="false" flipV="false" rot="0">
              <a:off x="0" y="0"/>
              <a:ext cx="193441" cy="4816592"/>
            </a:xfrm>
            <a:custGeom>
              <a:avLst/>
              <a:gdLst/>
              <a:ahLst/>
              <a:cxnLst/>
              <a:rect r="r" b="b" t="t" l="l"/>
              <a:pathLst>
                <a:path h="4816592" w="193441">
                  <a:moveTo>
                    <a:pt x="0" y="0"/>
                  </a:moveTo>
                  <a:lnTo>
                    <a:pt x="193441" y="0"/>
                  </a:lnTo>
                  <a:lnTo>
                    <a:pt x="193441" y="4816592"/>
                  </a:lnTo>
                  <a:lnTo>
                    <a:pt x="0" y="4816592"/>
                  </a:lnTo>
                  <a:close/>
                </a:path>
              </a:pathLst>
            </a:custGeom>
            <a:solidFill>
              <a:srgbClr val="291B25"/>
            </a:solidFill>
          </p:spPr>
        </p:sp>
        <p:sp>
          <p:nvSpPr>
            <p:cNvPr name="TextBox 23" id="23"/>
            <p:cNvSpPr txBox="true"/>
            <p:nvPr/>
          </p:nvSpPr>
          <p:spPr>
            <a:xfrm>
              <a:off x="0" y="-47625"/>
              <a:ext cx="193441" cy="4864218"/>
            </a:xfrm>
            <a:prstGeom prst="rect">
              <a:avLst/>
            </a:prstGeom>
          </p:spPr>
          <p:txBody>
            <a:bodyPr anchor="ctr" rtlCol="false" tIns="50800" lIns="50800" bIns="50800" rIns="50800"/>
            <a:lstStyle/>
            <a:p>
              <a:pPr algn="ctr">
                <a:lnSpc>
                  <a:spcPts val="3359"/>
                </a:lnSpc>
              </a:pPr>
            </a:p>
          </p:txBody>
        </p:sp>
      </p:grpSp>
      <p:sp>
        <p:nvSpPr>
          <p:cNvPr name="TextBox 24" id="24"/>
          <p:cNvSpPr txBox="true"/>
          <p:nvPr/>
        </p:nvSpPr>
        <p:spPr>
          <a:xfrm rot="0">
            <a:off x="17275996" y="9676336"/>
            <a:ext cx="203388" cy="487633"/>
          </a:xfrm>
          <a:prstGeom prst="rect">
            <a:avLst/>
          </a:prstGeom>
        </p:spPr>
        <p:txBody>
          <a:bodyPr anchor="t" rtlCol="false" tIns="0" lIns="0" bIns="0" rIns="0" wrap="none">
            <a:spAutoFit/>
          </a:bodyPr>
          <a:lstStyle/>
          <a:p>
            <a:pPr algn="ctr">
              <a:lnSpc>
                <a:spcPts val="3499"/>
              </a:lnSpc>
              <a:spcBef>
                <a:spcPct val="0"/>
              </a:spcBef>
            </a:pPr>
            <a:r>
              <a:rPr lang="en-US" sz="2499">
                <a:solidFill>
                  <a:srgbClr val="FFFFFF"/>
                </a:solidFill>
                <a:latin typeface="Arbutus Slab"/>
                <a:ea typeface="Arbutus Slab"/>
                <a:cs typeface="Arbutus Slab"/>
                <a:sym typeface="Arbutus Slab"/>
              </a:rPr>
              <a:t>18</a:t>
            </a:r>
          </a:p>
        </p:txBody>
      </p:sp>
      <p:sp>
        <p:nvSpPr>
          <p:cNvPr name="TextBox 25" id="25"/>
          <p:cNvSpPr txBox="true"/>
          <p:nvPr/>
        </p:nvSpPr>
        <p:spPr>
          <a:xfrm rot="0">
            <a:off x="6438840" y="9684814"/>
            <a:ext cx="5410319"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Sergio Esteban Quintero Benavides</a:t>
            </a:r>
          </a:p>
        </p:txBody>
      </p:sp>
      <p:sp>
        <p:nvSpPr>
          <p:cNvPr name="TextBox 26" id="26"/>
          <p:cNvSpPr txBox="true"/>
          <p:nvPr/>
        </p:nvSpPr>
        <p:spPr>
          <a:xfrm rot="0">
            <a:off x="421400" y="9684814"/>
            <a:ext cx="2734017"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2025/08/06</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503151" y="294067"/>
            <a:ext cx="1512298" cy="1469265"/>
          </a:xfrm>
          <a:custGeom>
            <a:avLst/>
            <a:gdLst/>
            <a:ahLst/>
            <a:cxnLst/>
            <a:rect r="r" b="b" t="t" l="l"/>
            <a:pathLst>
              <a:path h="1469265" w="1512298">
                <a:moveTo>
                  <a:pt x="0" y="0"/>
                </a:moveTo>
                <a:lnTo>
                  <a:pt x="1512298" y="0"/>
                </a:lnTo>
                <a:lnTo>
                  <a:pt x="1512298" y="1469266"/>
                </a:lnTo>
                <a:lnTo>
                  <a:pt x="0" y="1469266"/>
                </a:lnTo>
                <a:lnTo>
                  <a:pt x="0" y="0"/>
                </a:lnTo>
                <a:close/>
              </a:path>
            </a:pathLst>
          </a:custGeom>
          <a:blipFill>
            <a:blip r:embed="rId2"/>
            <a:stretch>
              <a:fillRect l="0" t="0" r="0" b="0"/>
            </a:stretch>
          </a:blipFill>
        </p:spPr>
      </p:sp>
      <p:pic>
        <p:nvPicPr>
          <p:cNvPr name="Picture 3" id="3"/>
          <p:cNvPicPr>
            <a:picLocks noChangeAspect="true"/>
          </p:cNvPicPr>
          <p:nvPr/>
        </p:nvPicPr>
        <p:blipFill>
          <a:blip r:embed="rId3"/>
          <a:stretch>
            <a:fillRect/>
          </a:stretch>
        </p:blipFill>
        <p:spPr>
          <a:xfrm rot="0">
            <a:off x="649542" y="2710071"/>
            <a:ext cx="4731953" cy="1451132"/>
          </a:xfrm>
          <a:prstGeom prst="rect">
            <a:avLst/>
          </a:prstGeom>
        </p:spPr>
      </p:pic>
      <p:pic>
        <p:nvPicPr>
          <p:cNvPr name="Picture 4" id="4"/>
          <p:cNvPicPr>
            <a:picLocks noChangeAspect="true"/>
          </p:cNvPicPr>
          <p:nvPr/>
        </p:nvPicPr>
        <p:blipFill>
          <a:blip r:embed="rId4"/>
          <a:stretch>
            <a:fillRect/>
          </a:stretch>
        </p:blipFill>
        <p:spPr>
          <a:xfrm rot="0">
            <a:off x="249505" y="4580911"/>
            <a:ext cx="9350340" cy="2220863"/>
          </a:xfrm>
          <a:prstGeom prst="rect">
            <a:avLst/>
          </a:prstGeom>
        </p:spPr>
      </p:pic>
      <p:pic>
        <p:nvPicPr>
          <p:cNvPr name="Picture 5" id="5"/>
          <p:cNvPicPr>
            <a:picLocks noChangeAspect="true"/>
          </p:cNvPicPr>
          <p:nvPr/>
        </p:nvPicPr>
        <p:blipFill>
          <a:blip r:embed="rId5"/>
          <a:stretch>
            <a:fillRect/>
          </a:stretch>
        </p:blipFill>
        <p:spPr>
          <a:xfrm rot="0">
            <a:off x="-400442" y="2785406"/>
            <a:ext cx="17149709" cy="3556168"/>
          </a:xfrm>
          <a:prstGeom prst="rect">
            <a:avLst/>
          </a:prstGeom>
        </p:spPr>
      </p:pic>
      <p:grpSp>
        <p:nvGrpSpPr>
          <p:cNvPr name="Group 6" id="6"/>
          <p:cNvGrpSpPr/>
          <p:nvPr/>
        </p:nvGrpSpPr>
        <p:grpSpPr>
          <a:xfrm rot="0">
            <a:off x="1043871" y="6565505"/>
            <a:ext cx="12994906" cy="1221784"/>
            <a:chOff x="0" y="0"/>
            <a:chExt cx="3422527" cy="321787"/>
          </a:xfrm>
        </p:grpSpPr>
        <p:sp>
          <p:nvSpPr>
            <p:cNvPr name="Freeform 7" id="7"/>
            <p:cNvSpPr/>
            <p:nvPr/>
          </p:nvSpPr>
          <p:spPr>
            <a:xfrm flipH="false" flipV="false" rot="0">
              <a:off x="0" y="0"/>
              <a:ext cx="3422527" cy="321787"/>
            </a:xfrm>
            <a:custGeom>
              <a:avLst/>
              <a:gdLst/>
              <a:ahLst/>
              <a:cxnLst/>
              <a:rect r="r" b="b" t="t" l="l"/>
              <a:pathLst>
                <a:path h="321787" w="3422527">
                  <a:moveTo>
                    <a:pt x="0" y="0"/>
                  </a:moveTo>
                  <a:lnTo>
                    <a:pt x="3422527" y="0"/>
                  </a:lnTo>
                  <a:lnTo>
                    <a:pt x="3422527" y="321787"/>
                  </a:lnTo>
                  <a:lnTo>
                    <a:pt x="0" y="321787"/>
                  </a:lnTo>
                  <a:close/>
                </a:path>
              </a:pathLst>
            </a:custGeom>
            <a:solidFill>
              <a:srgbClr val="000000">
                <a:alpha val="0"/>
              </a:srgbClr>
            </a:solidFill>
            <a:ln w="38100" cap="sq">
              <a:solidFill>
                <a:srgbClr val="0097B2"/>
              </a:solidFill>
              <a:prstDash val="solid"/>
              <a:miter/>
            </a:ln>
          </p:spPr>
        </p:sp>
        <p:sp>
          <p:nvSpPr>
            <p:cNvPr name="TextBox 8" id="8"/>
            <p:cNvSpPr txBox="true"/>
            <p:nvPr/>
          </p:nvSpPr>
          <p:spPr>
            <a:xfrm>
              <a:off x="0" y="-47625"/>
              <a:ext cx="3422527" cy="369412"/>
            </a:xfrm>
            <a:prstGeom prst="rect">
              <a:avLst/>
            </a:prstGeom>
          </p:spPr>
          <p:txBody>
            <a:bodyPr anchor="ctr" rtlCol="false" tIns="50800" lIns="50800" bIns="50800" rIns="50800"/>
            <a:lstStyle/>
            <a:p>
              <a:pPr algn="ctr">
                <a:lnSpc>
                  <a:spcPts val="3499"/>
                </a:lnSpc>
              </a:pPr>
            </a:p>
          </p:txBody>
        </p:sp>
      </p:grpSp>
      <p:pic>
        <p:nvPicPr>
          <p:cNvPr name="Picture 9" id="9"/>
          <p:cNvPicPr>
            <a:picLocks noChangeAspect="true"/>
          </p:cNvPicPr>
          <p:nvPr/>
        </p:nvPicPr>
        <p:blipFill>
          <a:blip r:embed="rId6"/>
          <a:stretch>
            <a:fillRect/>
          </a:stretch>
        </p:blipFill>
        <p:spPr>
          <a:xfrm rot="0">
            <a:off x="70890" y="5413690"/>
            <a:ext cx="15009733" cy="3486748"/>
          </a:xfrm>
          <a:prstGeom prst="rect">
            <a:avLst/>
          </a:prstGeom>
        </p:spPr>
      </p:pic>
      <p:sp>
        <p:nvSpPr>
          <p:cNvPr name="TextBox 10" id="10"/>
          <p:cNvSpPr txBox="true"/>
          <p:nvPr/>
        </p:nvSpPr>
        <p:spPr>
          <a:xfrm rot="0">
            <a:off x="1028700" y="2277075"/>
            <a:ext cx="12115476" cy="669925"/>
          </a:xfrm>
          <a:prstGeom prst="rect">
            <a:avLst/>
          </a:prstGeom>
        </p:spPr>
        <p:txBody>
          <a:bodyPr anchor="t" rtlCol="false" tIns="0" lIns="0" bIns="0" rIns="0">
            <a:spAutoFit/>
          </a:bodyPr>
          <a:lstStyle/>
          <a:p>
            <a:pPr algn="l">
              <a:lnSpc>
                <a:spcPts val="5599"/>
              </a:lnSpc>
            </a:pPr>
            <a:r>
              <a:rPr lang="en-US" sz="3999" spc="-79">
                <a:solidFill>
                  <a:srgbClr val="291B25"/>
                </a:solidFill>
                <a:latin typeface="Arbutus Slab"/>
                <a:ea typeface="Arbutus Slab"/>
                <a:cs typeface="Arbutus Slab"/>
                <a:sym typeface="Arbutus Slab"/>
              </a:rPr>
              <a:t>Lift Reaction Force Observer (LRFOB):</a:t>
            </a:r>
          </a:p>
        </p:txBody>
      </p:sp>
      <p:sp>
        <p:nvSpPr>
          <p:cNvPr name="TextBox 11" id="11"/>
          <p:cNvSpPr txBox="true"/>
          <p:nvPr/>
        </p:nvSpPr>
        <p:spPr>
          <a:xfrm rot="0">
            <a:off x="1028700" y="1200150"/>
            <a:ext cx="14837336" cy="694636"/>
          </a:xfrm>
          <a:prstGeom prst="rect">
            <a:avLst/>
          </a:prstGeom>
        </p:spPr>
        <p:txBody>
          <a:bodyPr anchor="t" rtlCol="false" tIns="0" lIns="0" bIns="0" rIns="0">
            <a:spAutoFit/>
          </a:bodyPr>
          <a:lstStyle/>
          <a:p>
            <a:pPr algn="l">
              <a:lnSpc>
                <a:spcPts val="5158"/>
              </a:lnSpc>
            </a:pPr>
            <a:r>
              <a:rPr lang="en-US" sz="5731" spc="-114">
                <a:solidFill>
                  <a:srgbClr val="291B25"/>
                </a:solidFill>
                <a:latin typeface="Arbutus Slab"/>
                <a:ea typeface="Arbutus Slab"/>
                <a:cs typeface="Arbutus Slab"/>
                <a:sym typeface="Arbutus Slab"/>
              </a:rPr>
              <a:t>IV. Control</a:t>
            </a:r>
          </a:p>
        </p:txBody>
      </p:sp>
      <p:sp>
        <p:nvSpPr>
          <p:cNvPr name="TextBox 12" id="12"/>
          <p:cNvSpPr txBox="true"/>
          <p:nvPr/>
        </p:nvSpPr>
        <p:spPr>
          <a:xfrm rot="0">
            <a:off x="8820650" y="7720614"/>
            <a:ext cx="5964416" cy="669925"/>
          </a:xfrm>
          <a:prstGeom prst="rect">
            <a:avLst/>
          </a:prstGeom>
        </p:spPr>
        <p:txBody>
          <a:bodyPr anchor="t" rtlCol="false" tIns="0" lIns="0" bIns="0" rIns="0">
            <a:spAutoFit/>
          </a:bodyPr>
          <a:lstStyle/>
          <a:p>
            <a:pPr algn="l">
              <a:lnSpc>
                <a:spcPts val="5599"/>
              </a:lnSpc>
            </a:pPr>
            <a:r>
              <a:rPr lang="en-US" sz="3999" spc="-79">
                <a:solidFill>
                  <a:srgbClr val="291B25"/>
                </a:solidFill>
                <a:latin typeface="Arbutus Slab"/>
                <a:ea typeface="Arbutus Slab"/>
                <a:cs typeface="Arbutus Slab"/>
                <a:sym typeface="Arbutus Slab"/>
              </a:rPr>
              <a:t>Pseudo differentiation</a:t>
            </a:r>
          </a:p>
        </p:txBody>
      </p:sp>
      <p:grpSp>
        <p:nvGrpSpPr>
          <p:cNvPr name="Group 13" id="13"/>
          <p:cNvGrpSpPr/>
          <p:nvPr/>
        </p:nvGrpSpPr>
        <p:grpSpPr>
          <a:xfrm rot="0">
            <a:off x="1028700" y="8234964"/>
            <a:ext cx="3092847" cy="1221784"/>
            <a:chOff x="0" y="0"/>
            <a:chExt cx="814577" cy="321787"/>
          </a:xfrm>
        </p:grpSpPr>
        <p:sp>
          <p:nvSpPr>
            <p:cNvPr name="Freeform 14" id="14"/>
            <p:cNvSpPr/>
            <p:nvPr/>
          </p:nvSpPr>
          <p:spPr>
            <a:xfrm flipH="false" flipV="false" rot="0">
              <a:off x="0" y="0"/>
              <a:ext cx="814577" cy="321787"/>
            </a:xfrm>
            <a:custGeom>
              <a:avLst/>
              <a:gdLst/>
              <a:ahLst/>
              <a:cxnLst/>
              <a:rect r="r" b="b" t="t" l="l"/>
              <a:pathLst>
                <a:path h="321787" w="814577">
                  <a:moveTo>
                    <a:pt x="0" y="0"/>
                  </a:moveTo>
                  <a:lnTo>
                    <a:pt x="814577" y="0"/>
                  </a:lnTo>
                  <a:lnTo>
                    <a:pt x="814577" y="321787"/>
                  </a:lnTo>
                  <a:lnTo>
                    <a:pt x="0" y="321787"/>
                  </a:lnTo>
                  <a:close/>
                </a:path>
              </a:pathLst>
            </a:custGeom>
            <a:solidFill>
              <a:srgbClr val="000000">
                <a:alpha val="0"/>
              </a:srgbClr>
            </a:solidFill>
            <a:ln w="38100" cap="sq">
              <a:solidFill>
                <a:srgbClr val="5E17EB"/>
              </a:solidFill>
              <a:prstDash val="solid"/>
              <a:miter/>
            </a:ln>
          </p:spPr>
        </p:sp>
        <p:sp>
          <p:nvSpPr>
            <p:cNvPr name="TextBox 15" id="15"/>
            <p:cNvSpPr txBox="true"/>
            <p:nvPr/>
          </p:nvSpPr>
          <p:spPr>
            <a:xfrm>
              <a:off x="0" y="-47625"/>
              <a:ext cx="814577" cy="369412"/>
            </a:xfrm>
            <a:prstGeom prst="rect">
              <a:avLst/>
            </a:prstGeom>
          </p:spPr>
          <p:txBody>
            <a:bodyPr anchor="ctr" rtlCol="false" tIns="50800" lIns="50800" bIns="50800" rIns="50800"/>
            <a:lstStyle/>
            <a:p>
              <a:pPr algn="ctr">
                <a:lnSpc>
                  <a:spcPts val="3499"/>
                </a:lnSpc>
              </a:pPr>
            </a:p>
          </p:txBody>
        </p:sp>
      </p:grpSp>
      <p:pic>
        <p:nvPicPr>
          <p:cNvPr name="Picture 16" id="16"/>
          <p:cNvPicPr>
            <a:picLocks noChangeAspect="true"/>
          </p:cNvPicPr>
          <p:nvPr/>
        </p:nvPicPr>
        <p:blipFill>
          <a:blip r:embed="rId7"/>
          <a:stretch>
            <a:fillRect/>
          </a:stretch>
        </p:blipFill>
        <p:spPr>
          <a:xfrm rot="0">
            <a:off x="773213" y="7964306"/>
            <a:ext cx="3247900" cy="1679599"/>
          </a:xfrm>
          <a:prstGeom prst="rect">
            <a:avLst/>
          </a:prstGeom>
        </p:spPr>
      </p:pic>
      <p:grpSp>
        <p:nvGrpSpPr>
          <p:cNvPr name="Group 17" id="17"/>
          <p:cNvGrpSpPr/>
          <p:nvPr/>
        </p:nvGrpSpPr>
        <p:grpSpPr>
          <a:xfrm rot="5400000">
            <a:off x="8776764" y="775764"/>
            <a:ext cx="734472" cy="18288000"/>
            <a:chOff x="0" y="0"/>
            <a:chExt cx="193441" cy="4816593"/>
          </a:xfrm>
        </p:grpSpPr>
        <p:sp>
          <p:nvSpPr>
            <p:cNvPr name="Freeform 18" id="18"/>
            <p:cNvSpPr/>
            <p:nvPr/>
          </p:nvSpPr>
          <p:spPr>
            <a:xfrm flipH="false" flipV="false" rot="0">
              <a:off x="0" y="0"/>
              <a:ext cx="193441" cy="4816592"/>
            </a:xfrm>
            <a:custGeom>
              <a:avLst/>
              <a:gdLst/>
              <a:ahLst/>
              <a:cxnLst/>
              <a:rect r="r" b="b" t="t" l="l"/>
              <a:pathLst>
                <a:path h="4816592" w="193441">
                  <a:moveTo>
                    <a:pt x="0" y="0"/>
                  </a:moveTo>
                  <a:lnTo>
                    <a:pt x="193441" y="0"/>
                  </a:lnTo>
                  <a:lnTo>
                    <a:pt x="193441" y="4816592"/>
                  </a:lnTo>
                  <a:lnTo>
                    <a:pt x="0" y="4816592"/>
                  </a:lnTo>
                  <a:close/>
                </a:path>
              </a:pathLst>
            </a:custGeom>
            <a:solidFill>
              <a:srgbClr val="291B25"/>
            </a:solidFill>
          </p:spPr>
        </p:sp>
        <p:sp>
          <p:nvSpPr>
            <p:cNvPr name="TextBox 19" id="19"/>
            <p:cNvSpPr txBox="true"/>
            <p:nvPr/>
          </p:nvSpPr>
          <p:spPr>
            <a:xfrm>
              <a:off x="0" y="-47625"/>
              <a:ext cx="193441" cy="4864218"/>
            </a:xfrm>
            <a:prstGeom prst="rect">
              <a:avLst/>
            </a:prstGeom>
          </p:spPr>
          <p:txBody>
            <a:bodyPr anchor="ctr" rtlCol="false" tIns="50800" lIns="50800" bIns="50800" rIns="50800"/>
            <a:lstStyle/>
            <a:p>
              <a:pPr algn="ctr">
                <a:lnSpc>
                  <a:spcPts val="3359"/>
                </a:lnSpc>
              </a:pPr>
            </a:p>
          </p:txBody>
        </p:sp>
      </p:grpSp>
      <p:sp>
        <p:nvSpPr>
          <p:cNvPr name="TextBox 20" id="20"/>
          <p:cNvSpPr txBox="true"/>
          <p:nvPr/>
        </p:nvSpPr>
        <p:spPr>
          <a:xfrm rot="0">
            <a:off x="17275996" y="9676336"/>
            <a:ext cx="203388" cy="487633"/>
          </a:xfrm>
          <a:prstGeom prst="rect">
            <a:avLst/>
          </a:prstGeom>
        </p:spPr>
        <p:txBody>
          <a:bodyPr anchor="t" rtlCol="false" tIns="0" lIns="0" bIns="0" rIns="0" wrap="none">
            <a:spAutoFit/>
          </a:bodyPr>
          <a:lstStyle/>
          <a:p>
            <a:pPr algn="ctr">
              <a:lnSpc>
                <a:spcPts val="3499"/>
              </a:lnSpc>
              <a:spcBef>
                <a:spcPct val="0"/>
              </a:spcBef>
            </a:pPr>
            <a:r>
              <a:rPr lang="en-US" sz="2499">
                <a:solidFill>
                  <a:srgbClr val="FFFFFF"/>
                </a:solidFill>
                <a:latin typeface="Arbutus Slab"/>
                <a:ea typeface="Arbutus Slab"/>
                <a:cs typeface="Arbutus Slab"/>
                <a:sym typeface="Arbutus Slab"/>
              </a:rPr>
              <a:t>19</a:t>
            </a:r>
          </a:p>
        </p:txBody>
      </p:sp>
      <p:sp>
        <p:nvSpPr>
          <p:cNvPr name="TextBox 21" id="21"/>
          <p:cNvSpPr txBox="true"/>
          <p:nvPr/>
        </p:nvSpPr>
        <p:spPr>
          <a:xfrm rot="0">
            <a:off x="6438840" y="9684814"/>
            <a:ext cx="5410319"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Sergio Esteban Quintero Benavides</a:t>
            </a:r>
          </a:p>
        </p:txBody>
      </p:sp>
      <p:sp>
        <p:nvSpPr>
          <p:cNvPr name="TextBox 22" id="22"/>
          <p:cNvSpPr txBox="true"/>
          <p:nvPr/>
        </p:nvSpPr>
        <p:spPr>
          <a:xfrm rot="0">
            <a:off x="421400" y="9684814"/>
            <a:ext cx="2734017"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2025/08/06</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503151" y="294067"/>
            <a:ext cx="1512298" cy="1469265"/>
          </a:xfrm>
          <a:custGeom>
            <a:avLst/>
            <a:gdLst/>
            <a:ahLst/>
            <a:cxnLst/>
            <a:rect r="r" b="b" t="t" l="l"/>
            <a:pathLst>
              <a:path h="1469265" w="1512298">
                <a:moveTo>
                  <a:pt x="0" y="0"/>
                </a:moveTo>
                <a:lnTo>
                  <a:pt x="1512298" y="0"/>
                </a:lnTo>
                <a:lnTo>
                  <a:pt x="1512298" y="1469266"/>
                </a:lnTo>
                <a:lnTo>
                  <a:pt x="0" y="1469266"/>
                </a:lnTo>
                <a:lnTo>
                  <a:pt x="0" y="0"/>
                </a:lnTo>
                <a:close/>
              </a:path>
            </a:pathLst>
          </a:custGeom>
          <a:blipFill>
            <a:blip r:embed="rId2"/>
            <a:stretch>
              <a:fillRect l="0" t="0" r="0" b="0"/>
            </a:stretch>
          </a:blipFill>
        </p:spPr>
      </p:sp>
      <p:sp>
        <p:nvSpPr>
          <p:cNvPr name="Freeform 3" id="3"/>
          <p:cNvSpPr/>
          <p:nvPr/>
        </p:nvSpPr>
        <p:spPr>
          <a:xfrm flipH="false" flipV="false" rot="0">
            <a:off x="4188817" y="6274068"/>
            <a:ext cx="2857782" cy="2857782"/>
          </a:xfrm>
          <a:custGeom>
            <a:avLst/>
            <a:gdLst/>
            <a:ahLst/>
            <a:cxnLst/>
            <a:rect r="r" b="b" t="t" l="l"/>
            <a:pathLst>
              <a:path h="2857782" w="2857782">
                <a:moveTo>
                  <a:pt x="0" y="0"/>
                </a:moveTo>
                <a:lnTo>
                  <a:pt x="2857782" y="0"/>
                </a:lnTo>
                <a:lnTo>
                  <a:pt x="2857782" y="2857782"/>
                </a:lnTo>
                <a:lnTo>
                  <a:pt x="0" y="2857782"/>
                </a:lnTo>
                <a:lnTo>
                  <a:pt x="0" y="0"/>
                </a:lnTo>
                <a:close/>
              </a:path>
            </a:pathLst>
          </a:custGeom>
          <a:blipFill>
            <a:blip r:embed="rId3"/>
            <a:stretch>
              <a:fillRect l="0" t="0" r="0" b="0"/>
            </a:stretch>
          </a:blipFill>
        </p:spPr>
      </p:sp>
      <p:sp>
        <p:nvSpPr>
          <p:cNvPr name="Freeform 4" id="4"/>
          <p:cNvSpPr/>
          <p:nvPr/>
        </p:nvSpPr>
        <p:spPr>
          <a:xfrm flipH="false" flipV="false" rot="0">
            <a:off x="11225493" y="1790231"/>
            <a:ext cx="4640542" cy="6706537"/>
          </a:xfrm>
          <a:custGeom>
            <a:avLst/>
            <a:gdLst/>
            <a:ahLst/>
            <a:cxnLst/>
            <a:rect r="r" b="b" t="t" l="l"/>
            <a:pathLst>
              <a:path h="6706537" w="4640542">
                <a:moveTo>
                  <a:pt x="0" y="0"/>
                </a:moveTo>
                <a:lnTo>
                  <a:pt x="4640543" y="0"/>
                </a:lnTo>
                <a:lnTo>
                  <a:pt x="4640543" y="6706538"/>
                </a:lnTo>
                <a:lnTo>
                  <a:pt x="0" y="6706538"/>
                </a:lnTo>
                <a:lnTo>
                  <a:pt x="0" y="0"/>
                </a:lnTo>
                <a:close/>
              </a:path>
            </a:pathLst>
          </a:custGeom>
          <a:blipFill>
            <a:blip r:embed="rId4"/>
            <a:stretch>
              <a:fillRect l="0" t="0" r="0" b="0"/>
            </a:stretch>
          </a:blipFill>
        </p:spPr>
      </p:sp>
      <p:sp>
        <p:nvSpPr>
          <p:cNvPr name="TextBox 5" id="5"/>
          <p:cNvSpPr txBox="true"/>
          <p:nvPr/>
        </p:nvSpPr>
        <p:spPr>
          <a:xfrm rot="0">
            <a:off x="1028700" y="1200150"/>
            <a:ext cx="14837336" cy="694636"/>
          </a:xfrm>
          <a:prstGeom prst="rect">
            <a:avLst/>
          </a:prstGeom>
        </p:spPr>
        <p:txBody>
          <a:bodyPr anchor="t" rtlCol="false" tIns="0" lIns="0" bIns="0" rIns="0">
            <a:spAutoFit/>
          </a:bodyPr>
          <a:lstStyle/>
          <a:p>
            <a:pPr algn="l">
              <a:lnSpc>
                <a:spcPts val="5158"/>
              </a:lnSpc>
            </a:pPr>
            <a:r>
              <a:rPr lang="en-US" sz="5731" spc="-114">
                <a:solidFill>
                  <a:srgbClr val="291B25"/>
                </a:solidFill>
                <a:latin typeface="Arbutus Slab"/>
                <a:ea typeface="Arbutus Slab"/>
                <a:cs typeface="Arbutus Slab"/>
                <a:sym typeface="Arbutus Slab"/>
              </a:rPr>
              <a:t>I. Introduction</a:t>
            </a:r>
          </a:p>
        </p:txBody>
      </p:sp>
      <p:sp>
        <p:nvSpPr>
          <p:cNvPr name="TextBox 6" id="6"/>
          <p:cNvSpPr txBox="true"/>
          <p:nvPr/>
        </p:nvSpPr>
        <p:spPr>
          <a:xfrm rot="0">
            <a:off x="1786327" y="2364065"/>
            <a:ext cx="7662762" cy="3489325"/>
          </a:xfrm>
          <a:prstGeom prst="rect">
            <a:avLst/>
          </a:prstGeom>
        </p:spPr>
        <p:txBody>
          <a:bodyPr anchor="t" rtlCol="false" tIns="0" lIns="0" bIns="0" rIns="0">
            <a:spAutoFit/>
          </a:bodyPr>
          <a:lstStyle/>
          <a:p>
            <a:pPr algn="l">
              <a:lnSpc>
                <a:spcPts val="5599"/>
              </a:lnSpc>
            </a:pPr>
            <a:r>
              <a:rPr lang="en-US" sz="3999" spc="-79">
                <a:solidFill>
                  <a:srgbClr val="291B25"/>
                </a:solidFill>
                <a:latin typeface="Arbutus Slab"/>
                <a:ea typeface="Arbutus Slab"/>
                <a:cs typeface="Arbutus Slab"/>
                <a:sym typeface="Arbutus Slab"/>
              </a:rPr>
              <a:t>Two-Wheeled Forklift Robot:</a:t>
            </a:r>
          </a:p>
          <a:p>
            <a:pPr algn="l" marL="863599" indent="-431800" lvl="1">
              <a:lnSpc>
                <a:spcPts val="5599"/>
              </a:lnSpc>
              <a:buFont typeface="Arial"/>
              <a:buChar char="•"/>
            </a:pPr>
            <a:r>
              <a:rPr lang="en-US" sz="3999" spc="-79">
                <a:solidFill>
                  <a:srgbClr val="291B25"/>
                </a:solidFill>
                <a:latin typeface="Arbutus Slab"/>
                <a:ea typeface="Arbutus Slab"/>
                <a:cs typeface="Arbutus Slab"/>
                <a:sym typeface="Arbutus Slab"/>
              </a:rPr>
              <a:t>Aimed for load movement in warehouses.</a:t>
            </a:r>
          </a:p>
          <a:p>
            <a:pPr algn="l" marL="863599" indent="-431800" lvl="1">
              <a:lnSpc>
                <a:spcPts val="5599"/>
              </a:lnSpc>
              <a:buFont typeface="Arial"/>
              <a:buChar char="•"/>
            </a:pPr>
            <a:r>
              <a:rPr lang="en-US" sz="3999" spc="-79">
                <a:solidFill>
                  <a:srgbClr val="291B25"/>
                </a:solidFill>
                <a:latin typeface="Arbutus Slab"/>
                <a:ea typeface="Arbutus Slab"/>
                <a:cs typeface="Arbutus Slab"/>
                <a:sym typeface="Arbutus Slab"/>
              </a:rPr>
              <a:t>Self-balanced mobile robot.</a:t>
            </a:r>
          </a:p>
          <a:p>
            <a:pPr algn="l" marL="863599" indent="-431800" lvl="1">
              <a:lnSpc>
                <a:spcPts val="5599"/>
              </a:lnSpc>
              <a:buFont typeface="Arial"/>
              <a:buChar char="•"/>
            </a:pPr>
            <a:r>
              <a:rPr lang="en-US" sz="3999" spc="-79">
                <a:solidFill>
                  <a:srgbClr val="291B25"/>
                </a:solidFill>
                <a:latin typeface="Arbutus Slab"/>
                <a:ea typeface="Arbutus Slab"/>
                <a:cs typeface="Arbutus Slab"/>
                <a:sym typeface="Arbutus Slab"/>
              </a:rPr>
              <a:t>Small footprint.</a:t>
            </a:r>
          </a:p>
        </p:txBody>
      </p:sp>
      <p:sp>
        <p:nvSpPr>
          <p:cNvPr name="TextBox 7" id="7"/>
          <p:cNvSpPr txBox="true"/>
          <p:nvPr/>
        </p:nvSpPr>
        <p:spPr>
          <a:xfrm rot="0">
            <a:off x="7046599" y="8709575"/>
            <a:ext cx="483513" cy="42227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Arbutus Slab"/>
                <a:ea typeface="Arbutus Slab"/>
                <a:cs typeface="Arbutus Slab"/>
                <a:sym typeface="Arbutus Slab"/>
              </a:rPr>
              <a:t>[C]</a:t>
            </a:r>
          </a:p>
        </p:txBody>
      </p:sp>
      <p:grpSp>
        <p:nvGrpSpPr>
          <p:cNvPr name="Group 8" id="8"/>
          <p:cNvGrpSpPr/>
          <p:nvPr/>
        </p:nvGrpSpPr>
        <p:grpSpPr>
          <a:xfrm rot="5400000">
            <a:off x="8776764" y="775764"/>
            <a:ext cx="734472" cy="18288000"/>
            <a:chOff x="0" y="0"/>
            <a:chExt cx="193441" cy="4816593"/>
          </a:xfrm>
        </p:grpSpPr>
        <p:sp>
          <p:nvSpPr>
            <p:cNvPr name="Freeform 9" id="9"/>
            <p:cNvSpPr/>
            <p:nvPr/>
          </p:nvSpPr>
          <p:spPr>
            <a:xfrm flipH="false" flipV="false" rot="0">
              <a:off x="0" y="0"/>
              <a:ext cx="193441" cy="4816592"/>
            </a:xfrm>
            <a:custGeom>
              <a:avLst/>
              <a:gdLst/>
              <a:ahLst/>
              <a:cxnLst/>
              <a:rect r="r" b="b" t="t" l="l"/>
              <a:pathLst>
                <a:path h="4816592" w="193441">
                  <a:moveTo>
                    <a:pt x="0" y="0"/>
                  </a:moveTo>
                  <a:lnTo>
                    <a:pt x="193441" y="0"/>
                  </a:lnTo>
                  <a:lnTo>
                    <a:pt x="193441" y="4816592"/>
                  </a:lnTo>
                  <a:lnTo>
                    <a:pt x="0" y="4816592"/>
                  </a:lnTo>
                  <a:close/>
                </a:path>
              </a:pathLst>
            </a:custGeom>
            <a:solidFill>
              <a:srgbClr val="291B25"/>
            </a:solidFill>
          </p:spPr>
        </p:sp>
        <p:sp>
          <p:nvSpPr>
            <p:cNvPr name="TextBox 10" id="10"/>
            <p:cNvSpPr txBox="true"/>
            <p:nvPr/>
          </p:nvSpPr>
          <p:spPr>
            <a:xfrm>
              <a:off x="0" y="-47625"/>
              <a:ext cx="193441" cy="4864218"/>
            </a:xfrm>
            <a:prstGeom prst="rect">
              <a:avLst/>
            </a:prstGeom>
          </p:spPr>
          <p:txBody>
            <a:bodyPr anchor="ctr" rtlCol="false" tIns="50800" lIns="50800" bIns="50800" rIns="50800"/>
            <a:lstStyle/>
            <a:p>
              <a:pPr algn="ctr">
                <a:lnSpc>
                  <a:spcPts val="3359"/>
                </a:lnSpc>
              </a:pPr>
            </a:p>
          </p:txBody>
        </p:sp>
      </p:grpSp>
      <p:sp>
        <p:nvSpPr>
          <p:cNvPr name="TextBox 11" id="11"/>
          <p:cNvSpPr txBox="true"/>
          <p:nvPr/>
        </p:nvSpPr>
        <p:spPr>
          <a:xfrm rot="0">
            <a:off x="17275996" y="9676336"/>
            <a:ext cx="203388" cy="487633"/>
          </a:xfrm>
          <a:prstGeom prst="rect">
            <a:avLst/>
          </a:prstGeom>
        </p:spPr>
        <p:txBody>
          <a:bodyPr anchor="t" rtlCol="false" tIns="0" lIns="0" bIns="0" rIns="0" wrap="none">
            <a:spAutoFit/>
          </a:bodyPr>
          <a:lstStyle/>
          <a:p>
            <a:pPr algn="ctr">
              <a:lnSpc>
                <a:spcPts val="3499"/>
              </a:lnSpc>
              <a:spcBef>
                <a:spcPct val="0"/>
              </a:spcBef>
            </a:pPr>
            <a:r>
              <a:rPr lang="en-US" sz="2499">
                <a:solidFill>
                  <a:srgbClr val="FFFFFF"/>
                </a:solidFill>
                <a:latin typeface="Arbutus Slab"/>
                <a:ea typeface="Arbutus Slab"/>
                <a:cs typeface="Arbutus Slab"/>
                <a:sym typeface="Arbutus Slab"/>
              </a:rPr>
              <a:t>2</a:t>
            </a:r>
          </a:p>
        </p:txBody>
      </p:sp>
      <p:sp>
        <p:nvSpPr>
          <p:cNvPr name="TextBox 12" id="12"/>
          <p:cNvSpPr txBox="true"/>
          <p:nvPr/>
        </p:nvSpPr>
        <p:spPr>
          <a:xfrm rot="0">
            <a:off x="6438840" y="9684814"/>
            <a:ext cx="5410319"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Sergio Esteban Quintero Benavides</a:t>
            </a:r>
          </a:p>
        </p:txBody>
      </p:sp>
      <p:sp>
        <p:nvSpPr>
          <p:cNvPr name="TextBox 13" id="13"/>
          <p:cNvSpPr txBox="true"/>
          <p:nvPr/>
        </p:nvSpPr>
        <p:spPr>
          <a:xfrm rot="0">
            <a:off x="421400" y="9684814"/>
            <a:ext cx="2734017"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2025/08/06</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503151" y="294067"/>
            <a:ext cx="1512298" cy="1469265"/>
          </a:xfrm>
          <a:custGeom>
            <a:avLst/>
            <a:gdLst/>
            <a:ahLst/>
            <a:cxnLst/>
            <a:rect r="r" b="b" t="t" l="l"/>
            <a:pathLst>
              <a:path h="1469265" w="1512298">
                <a:moveTo>
                  <a:pt x="0" y="0"/>
                </a:moveTo>
                <a:lnTo>
                  <a:pt x="1512298" y="0"/>
                </a:lnTo>
                <a:lnTo>
                  <a:pt x="1512298" y="1469266"/>
                </a:lnTo>
                <a:lnTo>
                  <a:pt x="0" y="1469266"/>
                </a:lnTo>
                <a:lnTo>
                  <a:pt x="0" y="0"/>
                </a:lnTo>
                <a:close/>
              </a:path>
            </a:pathLst>
          </a:custGeom>
          <a:blipFill>
            <a:blip r:embed="rId2"/>
            <a:stretch>
              <a:fillRect l="0" t="0" r="0" b="0"/>
            </a:stretch>
          </a:blipFill>
        </p:spPr>
      </p:sp>
      <p:sp>
        <p:nvSpPr>
          <p:cNvPr name="TextBox 3" id="3"/>
          <p:cNvSpPr txBox="true"/>
          <p:nvPr/>
        </p:nvSpPr>
        <p:spPr>
          <a:xfrm rot="0">
            <a:off x="1028700" y="1200150"/>
            <a:ext cx="14837336" cy="694636"/>
          </a:xfrm>
          <a:prstGeom prst="rect">
            <a:avLst/>
          </a:prstGeom>
        </p:spPr>
        <p:txBody>
          <a:bodyPr anchor="t" rtlCol="false" tIns="0" lIns="0" bIns="0" rIns="0">
            <a:spAutoFit/>
          </a:bodyPr>
          <a:lstStyle/>
          <a:p>
            <a:pPr algn="l">
              <a:lnSpc>
                <a:spcPts val="5158"/>
              </a:lnSpc>
            </a:pPr>
            <a:r>
              <a:rPr lang="en-US" sz="5731" spc="-114">
                <a:solidFill>
                  <a:srgbClr val="291B25"/>
                </a:solidFill>
                <a:latin typeface="Arbutus Slab"/>
                <a:ea typeface="Arbutus Slab"/>
                <a:cs typeface="Arbutus Slab"/>
                <a:sym typeface="Arbutus Slab"/>
              </a:rPr>
              <a:t>IV. Control</a:t>
            </a:r>
          </a:p>
        </p:txBody>
      </p:sp>
      <p:pic>
        <p:nvPicPr>
          <p:cNvPr name="Picture 4" id="4"/>
          <p:cNvPicPr>
            <a:picLocks noChangeAspect="true"/>
          </p:cNvPicPr>
          <p:nvPr/>
        </p:nvPicPr>
        <p:blipFill>
          <a:blip r:embed="rId3"/>
          <a:stretch>
            <a:fillRect/>
          </a:stretch>
        </p:blipFill>
        <p:spPr>
          <a:xfrm rot="0">
            <a:off x="-567028" y="2082363"/>
            <a:ext cx="19148738" cy="4300270"/>
          </a:xfrm>
          <a:prstGeom prst="rect">
            <a:avLst/>
          </a:prstGeom>
        </p:spPr>
      </p:pic>
      <p:pic>
        <p:nvPicPr>
          <p:cNvPr name="Picture 5" id="5"/>
          <p:cNvPicPr>
            <a:picLocks noChangeAspect="true"/>
          </p:cNvPicPr>
          <p:nvPr/>
        </p:nvPicPr>
        <p:blipFill>
          <a:blip r:embed="rId4"/>
          <a:stretch>
            <a:fillRect/>
          </a:stretch>
        </p:blipFill>
        <p:spPr>
          <a:xfrm rot="0">
            <a:off x="163487" y="6396562"/>
            <a:ext cx="10382558" cy="2740110"/>
          </a:xfrm>
          <a:prstGeom prst="rect">
            <a:avLst/>
          </a:prstGeom>
        </p:spPr>
      </p:pic>
      <p:sp>
        <p:nvSpPr>
          <p:cNvPr name="TextBox 6" id="6"/>
          <p:cNvSpPr txBox="true"/>
          <p:nvPr/>
        </p:nvSpPr>
        <p:spPr>
          <a:xfrm rot="0">
            <a:off x="1028700" y="2417616"/>
            <a:ext cx="9524706" cy="669925"/>
          </a:xfrm>
          <a:prstGeom prst="rect">
            <a:avLst/>
          </a:prstGeom>
        </p:spPr>
        <p:txBody>
          <a:bodyPr anchor="t" rtlCol="false" tIns="0" lIns="0" bIns="0" rIns="0">
            <a:spAutoFit/>
          </a:bodyPr>
          <a:lstStyle/>
          <a:p>
            <a:pPr algn="l">
              <a:lnSpc>
                <a:spcPts val="5599"/>
              </a:lnSpc>
            </a:pPr>
            <a:r>
              <a:rPr lang="en-US" sz="3999" spc="-79">
                <a:solidFill>
                  <a:srgbClr val="291B25"/>
                </a:solidFill>
                <a:latin typeface="Arbutus Slab"/>
                <a:ea typeface="Arbutus Slab"/>
                <a:cs typeface="Arbutus Slab"/>
                <a:sym typeface="Arbutus Slab"/>
              </a:rPr>
              <a:t>Wheel Position Control:</a:t>
            </a:r>
          </a:p>
        </p:txBody>
      </p:sp>
      <p:sp>
        <p:nvSpPr>
          <p:cNvPr name="TextBox 7" id="7"/>
          <p:cNvSpPr txBox="true"/>
          <p:nvPr/>
        </p:nvSpPr>
        <p:spPr>
          <a:xfrm rot="0">
            <a:off x="1028700" y="6001299"/>
            <a:ext cx="9093419" cy="669925"/>
          </a:xfrm>
          <a:prstGeom prst="rect">
            <a:avLst/>
          </a:prstGeom>
        </p:spPr>
        <p:txBody>
          <a:bodyPr anchor="t" rtlCol="false" tIns="0" lIns="0" bIns="0" rIns="0">
            <a:spAutoFit/>
          </a:bodyPr>
          <a:lstStyle/>
          <a:p>
            <a:pPr algn="l">
              <a:lnSpc>
                <a:spcPts val="5599"/>
              </a:lnSpc>
            </a:pPr>
            <a:r>
              <a:rPr lang="en-US" sz="3999" spc="-79">
                <a:solidFill>
                  <a:srgbClr val="291B25"/>
                </a:solidFill>
                <a:latin typeface="Arbutus Slab"/>
                <a:ea typeface="Arbutus Slab"/>
                <a:cs typeface="Arbutus Slab"/>
                <a:sym typeface="Arbutus Slab"/>
              </a:rPr>
              <a:t>Total pitch command:</a:t>
            </a:r>
          </a:p>
        </p:txBody>
      </p:sp>
      <p:grpSp>
        <p:nvGrpSpPr>
          <p:cNvPr name="Group 8" id="8"/>
          <p:cNvGrpSpPr/>
          <p:nvPr/>
        </p:nvGrpSpPr>
        <p:grpSpPr>
          <a:xfrm rot="5400000">
            <a:off x="8776764" y="775764"/>
            <a:ext cx="734472" cy="18288000"/>
            <a:chOff x="0" y="0"/>
            <a:chExt cx="193441" cy="4816593"/>
          </a:xfrm>
        </p:grpSpPr>
        <p:sp>
          <p:nvSpPr>
            <p:cNvPr name="Freeform 9" id="9"/>
            <p:cNvSpPr/>
            <p:nvPr/>
          </p:nvSpPr>
          <p:spPr>
            <a:xfrm flipH="false" flipV="false" rot="0">
              <a:off x="0" y="0"/>
              <a:ext cx="193441" cy="4816592"/>
            </a:xfrm>
            <a:custGeom>
              <a:avLst/>
              <a:gdLst/>
              <a:ahLst/>
              <a:cxnLst/>
              <a:rect r="r" b="b" t="t" l="l"/>
              <a:pathLst>
                <a:path h="4816592" w="193441">
                  <a:moveTo>
                    <a:pt x="0" y="0"/>
                  </a:moveTo>
                  <a:lnTo>
                    <a:pt x="193441" y="0"/>
                  </a:lnTo>
                  <a:lnTo>
                    <a:pt x="193441" y="4816592"/>
                  </a:lnTo>
                  <a:lnTo>
                    <a:pt x="0" y="4816592"/>
                  </a:lnTo>
                  <a:close/>
                </a:path>
              </a:pathLst>
            </a:custGeom>
            <a:solidFill>
              <a:srgbClr val="291B25"/>
            </a:solidFill>
          </p:spPr>
        </p:sp>
        <p:sp>
          <p:nvSpPr>
            <p:cNvPr name="TextBox 10" id="10"/>
            <p:cNvSpPr txBox="true"/>
            <p:nvPr/>
          </p:nvSpPr>
          <p:spPr>
            <a:xfrm>
              <a:off x="0" y="-47625"/>
              <a:ext cx="193441" cy="4864218"/>
            </a:xfrm>
            <a:prstGeom prst="rect">
              <a:avLst/>
            </a:prstGeom>
          </p:spPr>
          <p:txBody>
            <a:bodyPr anchor="ctr" rtlCol="false" tIns="50800" lIns="50800" bIns="50800" rIns="50800"/>
            <a:lstStyle/>
            <a:p>
              <a:pPr algn="ctr">
                <a:lnSpc>
                  <a:spcPts val="3359"/>
                </a:lnSpc>
              </a:pPr>
            </a:p>
          </p:txBody>
        </p:sp>
      </p:grpSp>
      <p:sp>
        <p:nvSpPr>
          <p:cNvPr name="TextBox 11" id="11"/>
          <p:cNvSpPr txBox="true"/>
          <p:nvPr/>
        </p:nvSpPr>
        <p:spPr>
          <a:xfrm rot="0">
            <a:off x="17275996" y="9676336"/>
            <a:ext cx="203388" cy="487633"/>
          </a:xfrm>
          <a:prstGeom prst="rect">
            <a:avLst/>
          </a:prstGeom>
        </p:spPr>
        <p:txBody>
          <a:bodyPr anchor="t" rtlCol="false" tIns="0" lIns="0" bIns="0" rIns="0" wrap="none">
            <a:spAutoFit/>
          </a:bodyPr>
          <a:lstStyle/>
          <a:p>
            <a:pPr algn="ctr">
              <a:lnSpc>
                <a:spcPts val="3499"/>
              </a:lnSpc>
              <a:spcBef>
                <a:spcPct val="0"/>
              </a:spcBef>
            </a:pPr>
            <a:r>
              <a:rPr lang="en-US" sz="2499">
                <a:solidFill>
                  <a:srgbClr val="FFFFFF"/>
                </a:solidFill>
                <a:latin typeface="Arbutus Slab"/>
                <a:ea typeface="Arbutus Slab"/>
                <a:cs typeface="Arbutus Slab"/>
                <a:sym typeface="Arbutus Slab"/>
              </a:rPr>
              <a:t>20</a:t>
            </a:r>
          </a:p>
        </p:txBody>
      </p:sp>
      <p:sp>
        <p:nvSpPr>
          <p:cNvPr name="TextBox 12" id="12"/>
          <p:cNvSpPr txBox="true"/>
          <p:nvPr/>
        </p:nvSpPr>
        <p:spPr>
          <a:xfrm rot="0">
            <a:off x="6438840" y="9684814"/>
            <a:ext cx="5410319"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Sergio Esteban Quintero Benavides</a:t>
            </a:r>
          </a:p>
        </p:txBody>
      </p:sp>
      <p:sp>
        <p:nvSpPr>
          <p:cNvPr name="TextBox 13" id="13"/>
          <p:cNvSpPr txBox="true"/>
          <p:nvPr/>
        </p:nvSpPr>
        <p:spPr>
          <a:xfrm rot="0">
            <a:off x="421400" y="9684814"/>
            <a:ext cx="2734017"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2025/08/06</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503151" y="294067"/>
            <a:ext cx="1512298" cy="1469265"/>
          </a:xfrm>
          <a:custGeom>
            <a:avLst/>
            <a:gdLst/>
            <a:ahLst/>
            <a:cxnLst/>
            <a:rect r="r" b="b" t="t" l="l"/>
            <a:pathLst>
              <a:path h="1469265" w="1512298">
                <a:moveTo>
                  <a:pt x="0" y="0"/>
                </a:moveTo>
                <a:lnTo>
                  <a:pt x="1512298" y="0"/>
                </a:lnTo>
                <a:lnTo>
                  <a:pt x="1512298" y="1469266"/>
                </a:lnTo>
                <a:lnTo>
                  <a:pt x="0" y="1469266"/>
                </a:lnTo>
                <a:lnTo>
                  <a:pt x="0" y="0"/>
                </a:lnTo>
                <a:close/>
              </a:path>
            </a:pathLst>
          </a:custGeom>
          <a:blipFill>
            <a:blip r:embed="rId2"/>
            <a:stretch>
              <a:fillRect l="0" t="0" r="0" b="0"/>
            </a:stretch>
          </a:blipFill>
        </p:spPr>
      </p:sp>
      <p:sp>
        <p:nvSpPr>
          <p:cNvPr name="Freeform 3" id="3"/>
          <p:cNvSpPr/>
          <p:nvPr/>
        </p:nvSpPr>
        <p:spPr>
          <a:xfrm flipH="false" flipV="false" rot="0">
            <a:off x="2006506" y="1894786"/>
            <a:ext cx="14274987" cy="7363514"/>
          </a:xfrm>
          <a:custGeom>
            <a:avLst/>
            <a:gdLst/>
            <a:ahLst/>
            <a:cxnLst/>
            <a:rect r="r" b="b" t="t" l="l"/>
            <a:pathLst>
              <a:path h="7363514" w="14274987">
                <a:moveTo>
                  <a:pt x="0" y="0"/>
                </a:moveTo>
                <a:lnTo>
                  <a:pt x="14274988" y="0"/>
                </a:lnTo>
                <a:lnTo>
                  <a:pt x="14274988" y="7363514"/>
                </a:lnTo>
                <a:lnTo>
                  <a:pt x="0" y="7363514"/>
                </a:lnTo>
                <a:lnTo>
                  <a:pt x="0" y="0"/>
                </a:lnTo>
                <a:close/>
              </a:path>
            </a:pathLst>
          </a:custGeom>
          <a:blipFill>
            <a:blip r:embed="rId3"/>
            <a:stretch>
              <a:fillRect l="0" t="0" r="0" b="0"/>
            </a:stretch>
          </a:blipFill>
        </p:spPr>
      </p:sp>
      <p:sp>
        <p:nvSpPr>
          <p:cNvPr name="TextBox 4" id="4"/>
          <p:cNvSpPr txBox="true"/>
          <p:nvPr/>
        </p:nvSpPr>
        <p:spPr>
          <a:xfrm rot="0">
            <a:off x="1028700" y="1200150"/>
            <a:ext cx="14837336" cy="694636"/>
          </a:xfrm>
          <a:prstGeom prst="rect">
            <a:avLst/>
          </a:prstGeom>
        </p:spPr>
        <p:txBody>
          <a:bodyPr anchor="t" rtlCol="false" tIns="0" lIns="0" bIns="0" rIns="0">
            <a:spAutoFit/>
          </a:bodyPr>
          <a:lstStyle/>
          <a:p>
            <a:pPr algn="l">
              <a:lnSpc>
                <a:spcPts val="5158"/>
              </a:lnSpc>
            </a:pPr>
            <a:r>
              <a:rPr lang="en-US" sz="5731" spc="-114">
                <a:solidFill>
                  <a:srgbClr val="291B25"/>
                </a:solidFill>
                <a:latin typeface="Arbutus Slab"/>
                <a:ea typeface="Arbutus Slab"/>
                <a:cs typeface="Arbutus Slab"/>
                <a:sym typeface="Arbutus Slab"/>
              </a:rPr>
              <a:t>IV. Control</a:t>
            </a:r>
          </a:p>
        </p:txBody>
      </p:sp>
      <p:sp>
        <p:nvSpPr>
          <p:cNvPr name="TextBox 5" id="5"/>
          <p:cNvSpPr txBox="true"/>
          <p:nvPr/>
        </p:nvSpPr>
        <p:spPr>
          <a:xfrm rot="0">
            <a:off x="1028700" y="2154464"/>
            <a:ext cx="3417245" cy="1374775"/>
          </a:xfrm>
          <a:prstGeom prst="rect">
            <a:avLst/>
          </a:prstGeom>
        </p:spPr>
        <p:txBody>
          <a:bodyPr anchor="t" rtlCol="false" tIns="0" lIns="0" bIns="0" rIns="0">
            <a:spAutoFit/>
          </a:bodyPr>
          <a:lstStyle/>
          <a:p>
            <a:pPr algn="l">
              <a:lnSpc>
                <a:spcPts val="5599"/>
              </a:lnSpc>
            </a:pPr>
            <a:r>
              <a:rPr lang="en-US" sz="3999" spc="-79">
                <a:solidFill>
                  <a:srgbClr val="291B25"/>
                </a:solidFill>
                <a:latin typeface="Arbutus Slab"/>
                <a:ea typeface="Arbutus Slab"/>
                <a:cs typeface="Arbutus Slab"/>
                <a:sym typeface="Arbutus Slab"/>
              </a:rPr>
              <a:t>Control</a:t>
            </a:r>
          </a:p>
          <a:p>
            <a:pPr algn="l">
              <a:lnSpc>
                <a:spcPts val="5599"/>
              </a:lnSpc>
            </a:pPr>
            <a:r>
              <a:rPr lang="en-US" sz="3999" spc="-79">
                <a:solidFill>
                  <a:srgbClr val="291B25"/>
                </a:solidFill>
                <a:latin typeface="Arbutus Slab"/>
                <a:ea typeface="Arbutus Slab"/>
                <a:cs typeface="Arbutus Slab"/>
                <a:sym typeface="Arbutus Slab"/>
              </a:rPr>
              <a:t>Architecture:</a:t>
            </a:r>
          </a:p>
        </p:txBody>
      </p:sp>
      <p:sp>
        <p:nvSpPr>
          <p:cNvPr name="TextBox 6" id="6"/>
          <p:cNvSpPr txBox="true"/>
          <p:nvPr/>
        </p:nvSpPr>
        <p:spPr>
          <a:xfrm rot="0">
            <a:off x="6004427" y="5683218"/>
            <a:ext cx="273055" cy="369790"/>
          </a:xfrm>
          <a:prstGeom prst="rect">
            <a:avLst/>
          </a:prstGeom>
        </p:spPr>
        <p:txBody>
          <a:bodyPr anchor="t" rtlCol="false" tIns="0" lIns="0" bIns="0" rIns="0">
            <a:spAutoFit/>
          </a:bodyPr>
          <a:lstStyle/>
          <a:p>
            <a:pPr algn="ctr">
              <a:lnSpc>
                <a:spcPts val="3009"/>
              </a:lnSpc>
              <a:spcBef>
                <a:spcPct val="0"/>
              </a:spcBef>
            </a:pPr>
            <a:r>
              <a:rPr lang="en-US" sz="2149">
                <a:solidFill>
                  <a:srgbClr val="5CE1E6"/>
                </a:solidFill>
                <a:latin typeface="Arbutus Slab"/>
                <a:ea typeface="Arbutus Slab"/>
                <a:cs typeface="Arbutus Slab"/>
                <a:sym typeface="Arbutus Slab"/>
              </a:rPr>
              <a:t>❖</a:t>
            </a:r>
          </a:p>
        </p:txBody>
      </p:sp>
      <p:grpSp>
        <p:nvGrpSpPr>
          <p:cNvPr name="Group 7" id="7"/>
          <p:cNvGrpSpPr/>
          <p:nvPr/>
        </p:nvGrpSpPr>
        <p:grpSpPr>
          <a:xfrm rot="5400000">
            <a:off x="8776764" y="775764"/>
            <a:ext cx="734472" cy="18288000"/>
            <a:chOff x="0" y="0"/>
            <a:chExt cx="193441" cy="4816593"/>
          </a:xfrm>
        </p:grpSpPr>
        <p:sp>
          <p:nvSpPr>
            <p:cNvPr name="Freeform 8" id="8"/>
            <p:cNvSpPr/>
            <p:nvPr/>
          </p:nvSpPr>
          <p:spPr>
            <a:xfrm flipH="false" flipV="false" rot="0">
              <a:off x="0" y="0"/>
              <a:ext cx="193441" cy="4816592"/>
            </a:xfrm>
            <a:custGeom>
              <a:avLst/>
              <a:gdLst/>
              <a:ahLst/>
              <a:cxnLst/>
              <a:rect r="r" b="b" t="t" l="l"/>
              <a:pathLst>
                <a:path h="4816592" w="193441">
                  <a:moveTo>
                    <a:pt x="0" y="0"/>
                  </a:moveTo>
                  <a:lnTo>
                    <a:pt x="193441" y="0"/>
                  </a:lnTo>
                  <a:lnTo>
                    <a:pt x="193441" y="4816592"/>
                  </a:lnTo>
                  <a:lnTo>
                    <a:pt x="0" y="4816592"/>
                  </a:lnTo>
                  <a:close/>
                </a:path>
              </a:pathLst>
            </a:custGeom>
            <a:solidFill>
              <a:srgbClr val="291B25"/>
            </a:solidFill>
          </p:spPr>
        </p:sp>
        <p:sp>
          <p:nvSpPr>
            <p:cNvPr name="TextBox 9" id="9"/>
            <p:cNvSpPr txBox="true"/>
            <p:nvPr/>
          </p:nvSpPr>
          <p:spPr>
            <a:xfrm>
              <a:off x="0" y="-47625"/>
              <a:ext cx="193441" cy="4864218"/>
            </a:xfrm>
            <a:prstGeom prst="rect">
              <a:avLst/>
            </a:prstGeom>
          </p:spPr>
          <p:txBody>
            <a:bodyPr anchor="ctr" rtlCol="false" tIns="50800" lIns="50800" bIns="50800" rIns="50800"/>
            <a:lstStyle/>
            <a:p>
              <a:pPr algn="ctr">
                <a:lnSpc>
                  <a:spcPts val="3359"/>
                </a:lnSpc>
              </a:pPr>
            </a:p>
          </p:txBody>
        </p:sp>
      </p:grpSp>
      <p:sp>
        <p:nvSpPr>
          <p:cNvPr name="TextBox 10" id="10"/>
          <p:cNvSpPr txBox="true"/>
          <p:nvPr/>
        </p:nvSpPr>
        <p:spPr>
          <a:xfrm rot="0">
            <a:off x="17275996" y="9676336"/>
            <a:ext cx="203388" cy="487633"/>
          </a:xfrm>
          <a:prstGeom prst="rect">
            <a:avLst/>
          </a:prstGeom>
        </p:spPr>
        <p:txBody>
          <a:bodyPr anchor="t" rtlCol="false" tIns="0" lIns="0" bIns="0" rIns="0" wrap="none">
            <a:spAutoFit/>
          </a:bodyPr>
          <a:lstStyle/>
          <a:p>
            <a:pPr algn="ctr">
              <a:lnSpc>
                <a:spcPts val="3499"/>
              </a:lnSpc>
              <a:spcBef>
                <a:spcPct val="0"/>
              </a:spcBef>
            </a:pPr>
            <a:r>
              <a:rPr lang="en-US" sz="2499">
                <a:solidFill>
                  <a:srgbClr val="FFFFFF"/>
                </a:solidFill>
                <a:latin typeface="Arbutus Slab"/>
                <a:ea typeface="Arbutus Slab"/>
                <a:cs typeface="Arbutus Slab"/>
                <a:sym typeface="Arbutus Slab"/>
              </a:rPr>
              <a:t>21</a:t>
            </a:r>
          </a:p>
        </p:txBody>
      </p:sp>
      <p:sp>
        <p:nvSpPr>
          <p:cNvPr name="TextBox 11" id="11"/>
          <p:cNvSpPr txBox="true"/>
          <p:nvPr/>
        </p:nvSpPr>
        <p:spPr>
          <a:xfrm rot="0">
            <a:off x="6438840" y="9684814"/>
            <a:ext cx="5410319"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Sergio Esteban Quintero Benavides</a:t>
            </a:r>
          </a:p>
        </p:txBody>
      </p:sp>
      <p:sp>
        <p:nvSpPr>
          <p:cNvPr name="TextBox 12" id="12"/>
          <p:cNvSpPr txBox="true"/>
          <p:nvPr/>
        </p:nvSpPr>
        <p:spPr>
          <a:xfrm rot="0">
            <a:off x="421400" y="9684814"/>
            <a:ext cx="2734017"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2025/08/06</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503151" y="294067"/>
            <a:ext cx="1512298" cy="1469265"/>
          </a:xfrm>
          <a:custGeom>
            <a:avLst/>
            <a:gdLst/>
            <a:ahLst/>
            <a:cxnLst/>
            <a:rect r="r" b="b" t="t" l="l"/>
            <a:pathLst>
              <a:path h="1469265" w="1512298">
                <a:moveTo>
                  <a:pt x="0" y="0"/>
                </a:moveTo>
                <a:lnTo>
                  <a:pt x="1512298" y="0"/>
                </a:lnTo>
                <a:lnTo>
                  <a:pt x="1512298" y="1469266"/>
                </a:lnTo>
                <a:lnTo>
                  <a:pt x="0" y="1469266"/>
                </a:lnTo>
                <a:lnTo>
                  <a:pt x="0" y="0"/>
                </a:lnTo>
                <a:close/>
              </a:path>
            </a:pathLst>
          </a:custGeom>
          <a:blipFill>
            <a:blip r:embed="rId2"/>
            <a:stretch>
              <a:fillRect l="0" t="0" r="0" b="0"/>
            </a:stretch>
          </a:blipFill>
        </p:spPr>
      </p:sp>
      <p:sp>
        <p:nvSpPr>
          <p:cNvPr name="Freeform 3" id="3"/>
          <p:cNvSpPr/>
          <p:nvPr/>
        </p:nvSpPr>
        <p:spPr>
          <a:xfrm flipH="false" flipV="false" rot="0">
            <a:off x="1144906" y="3787210"/>
            <a:ext cx="15998189" cy="3872895"/>
          </a:xfrm>
          <a:custGeom>
            <a:avLst/>
            <a:gdLst/>
            <a:ahLst/>
            <a:cxnLst/>
            <a:rect r="r" b="b" t="t" l="l"/>
            <a:pathLst>
              <a:path h="3872895" w="15998189">
                <a:moveTo>
                  <a:pt x="0" y="0"/>
                </a:moveTo>
                <a:lnTo>
                  <a:pt x="15998188" y="0"/>
                </a:lnTo>
                <a:lnTo>
                  <a:pt x="15998188" y="3872895"/>
                </a:lnTo>
                <a:lnTo>
                  <a:pt x="0" y="3872895"/>
                </a:lnTo>
                <a:lnTo>
                  <a:pt x="0" y="0"/>
                </a:lnTo>
                <a:close/>
              </a:path>
            </a:pathLst>
          </a:custGeom>
          <a:blipFill>
            <a:blip r:embed="rId3"/>
            <a:stretch>
              <a:fillRect l="0" t="0" r="0" b="0"/>
            </a:stretch>
          </a:blipFill>
        </p:spPr>
      </p:sp>
      <p:sp>
        <p:nvSpPr>
          <p:cNvPr name="TextBox 4" id="4"/>
          <p:cNvSpPr txBox="true"/>
          <p:nvPr/>
        </p:nvSpPr>
        <p:spPr>
          <a:xfrm rot="0">
            <a:off x="1028700" y="1200150"/>
            <a:ext cx="14837336" cy="694636"/>
          </a:xfrm>
          <a:prstGeom prst="rect">
            <a:avLst/>
          </a:prstGeom>
        </p:spPr>
        <p:txBody>
          <a:bodyPr anchor="t" rtlCol="false" tIns="0" lIns="0" bIns="0" rIns="0">
            <a:spAutoFit/>
          </a:bodyPr>
          <a:lstStyle/>
          <a:p>
            <a:pPr algn="l">
              <a:lnSpc>
                <a:spcPts val="5158"/>
              </a:lnSpc>
            </a:pPr>
            <a:r>
              <a:rPr lang="en-US" sz="5731" spc="-114">
                <a:solidFill>
                  <a:srgbClr val="291B25"/>
                </a:solidFill>
                <a:latin typeface="Arbutus Slab"/>
                <a:ea typeface="Arbutus Slab"/>
                <a:cs typeface="Arbutus Slab"/>
                <a:sym typeface="Arbutus Slab"/>
              </a:rPr>
              <a:t>IV. Control</a:t>
            </a:r>
          </a:p>
        </p:txBody>
      </p:sp>
      <p:sp>
        <p:nvSpPr>
          <p:cNvPr name="TextBox 5" id="5"/>
          <p:cNvSpPr txBox="true"/>
          <p:nvPr/>
        </p:nvSpPr>
        <p:spPr>
          <a:xfrm rot="0">
            <a:off x="1028700" y="2231128"/>
            <a:ext cx="9524706" cy="669925"/>
          </a:xfrm>
          <a:prstGeom prst="rect">
            <a:avLst/>
          </a:prstGeom>
        </p:spPr>
        <p:txBody>
          <a:bodyPr anchor="t" rtlCol="false" tIns="0" lIns="0" bIns="0" rIns="0">
            <a:spAutoFit/>
          </a:bodyPr>
          <a:lstStyle/>
          <a:p>
            <a:pPr algn="l">
              <a:lnSpc>
                <a:spcPts val="5599"/>
              </a:lnSpc>
            </a:pPr>
            <a:r>
              <a:rPr lang="en-US" sz="3999" spc="-79">
                <a:solidFill>
                  <a:srgbClr val="291B25"/>
                </a:solidFill>
                <a:latin typeface="Arbutus Slab"/>
                <a:ea typeface="Arbutus Slab"/>
                <a:cs typeface="Arbutus Slab"/>
                <a:sym typeface="Arbutus Slab"/>
              </a:rPr>
              <a:t>Physical implementation:</a:t>
            </a:r>
          </a:p>
        </p:txBody>
      </p:sp>
      <p:grpSp>
        <p:nvGrpSpPr>
          <p:cNvPr name="Group 6" id="6"/>
          <p:cNvGrpSpPr/>
          <p:nvPr/>
        </p:nvGrpSpPr>
        <p:grpSpPr>
          <a:xfrm rot="5400000">
            <a:off x="8776764" y="775764"/>
            <a:ext cx="734472" cy="18288000"/>
            <a:chOff x="0" y="0"/>
            <a:chExt cx="193441" cy="4816593"/>
          </a:xfrm>
        </p:grpSpPr>
        <p:sp>
          <p:nvSpPr>
            <p:cNvPr name="Freeform 7" id="7"/>
            <p:cNvSpPr/>
            <p:nvPr/>
          </p:nvSpPr>
          <p:spPr>
            <a:xfrm flipH="false" flipV="false" rot="0">
              <a:off x="0" y="0"/>
              <a:ext cx="193441" cy="4816592"/>
            </a:xfrm>
            <a:custGeom>
              <a:avLst/>
              <a:gdLst/>
              <a:ahLst/>
              <a:cxnLst/>
              <a:rect r="r" b="b" t="t" l="l"/>
              <a:pathLst>
                <a:path h="4816592" w="193441">
                  <a:moveTo>
                    <a:pt x="0" y="0"/>
                  </a:moveTo>
                  <a:lnTo>
                    <a:pt x="193441" y="0"/>
                  </a:lnTo>
                  <a:lnTo>
                    <a:pt x="193441" y="4816592"/>
                  </a:lnTo>
                  <a:lnTo>
                    <a:pt x="0" y="4816592"/>
                  </a:lnTo>
                  <a:close/>
                </a:path>
              </a:pathLst>
            </a:custGeom>
            <a:solidFill>
              <a:srgbClr val="291B25"/>
            </a:solidFill>
          </p:spPr>
        </p:sp>
        <p:sp>
          <p:nvSpPr>
            <p:cNvPr name="TextBox 8" id="8"/>
            <p:cNvSpPr txBox="true"/>
            <p:nvPr/>
          </p:nvSpPr>
          <p:spPr>
            <a:xfrm>
              <a:off x="0" y="-47625"/>
              <a:ext cx="193441" cy="4864218"/>
            </a:xfrm>
            <a:prstGeom prst="rect">
              <a:avLst/>
            </a:prstGeom>
          </p:spPr>
          <p:txBody>
            <a:bodyPr anchor="ctr" rtlCol="false" tIns="50800" lIns="50800" bIns="50800" rIns="50800"/>
            <a:lstStyle/>
            <a:p>
              <a:pPr algn="ctr">
                <a:lnSpc>
                  <a:spcPts val="3359"/>
                </a:lnSpc>
              </a:pPr>
            </a:p>
          </p:txBody>
        </p:sp>
      </p:grpSp>
      <p:sp>
        <p:nvSpPr>
          <p:cNvPr name="TextBox 9" id="9"/>
          <p:cNvSpPr txBox="true"/>
          <p:nvPr/>
        </p:nvSpPr>
        <p:spPr>
          <a:xfrm rot="0">
            <a:off x="17275996" y="9676336"/>
            <a:ext cx="203388" cy="487633"/>
          </a:xfrm>
          <a:prstGeom prst="rect">
            <a:avLst/>
          </a:prstGeom>
        </p:spPr>
        <p:txBody>
          <a:bodyPr anchor="t" rtlCol="false" tIns="0" lIns="0" bIns="0" rIns="0" wrap="none">
            <a:spAutoFit/>
          </a:bodyPr>
          <a:lstStyle/>
          <a:p>
            <a:pPr algn="ctr">
              <a:lnSpc>
                <a:spcPts val="3499"/>
              </a:lnSpc>
              <a:spcBef>
                <a:spcPct val="0"/>
              </a:spcBef>
            </a:pPr>
            <a:r>
              <a:rPr lang="en-US" sz="2499">
                <a:solidFill>
                  <a:srgbClr val="FFFFFF"/>
                </a:solidFill>
                <a:latin typeface="Arbutus Slab"/>
                <a:ea typeface="Arbutus Slab"/>
                <a:cs typeface="Arbutus Slab"/>
                <a:sym typeface="Arbutus Slab"/>
              </a:rPr>
              <a:t>22</a:t>
            </a:r>
          </a:p>
        </p:txBody>
      </p:sp>
      <p:sp>
        <p:nvSpPr>
          <p:cNvPr name="TextBox 10" id="10"/>
          <p:cNvSpPr txBox="true"/>
          <p:nvPr/>
        </p:nvSpPr>
        <p:spPr>
          <a:xfrm rot="0">
            <a:off x="6438840" y="9684814"/>
            <a:ext cx="5410319"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Sergio Esteban Quintero Benavides</a:t>
            </a:r>
          </a:p>
        </p:txBody>
      </p:sp>
      <p:sp>
        <p:nvSpPr>
          <p:cNvPr name="TextBox 11" id="11"/>
          <p:cNvSpPr txBox="true"/>
          <p:nvPr/>
        </p:nvSpPr>
        <p:spPr>
          <a:xfrm rot="0">
            <a:off x="421400" y="9684814"/>
            <a:ext cx="2734017"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2025/08/06</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503151" y="294067"/>
            <a:ext cx="1512298" cy="1469265"/>
          </a:xfrm>
          <a:custGeom>
            <a:avLst/>
            <a:gdLst/>
            <a:ahLst/>
            <a:cxnLst/>
            <a:rect r="r" b="b" t="t" l="l"/>
            <a:pathLst>
              <a:path h="1469265" w="1512298">
                <a:moveTo>
                  <a:pt x="0" y="0"/>
                </a:moveTo>
                <a:lnTo>
                  <a:pt x="1512298" y="0"/>
                </a:lnTo>
                <a:lnTo>
                  <a:pt x="1512298" y="1469266"/>
                </a:lnTo>
                <a:lnTo>
                  <a:pt x="0" y="1469266"/>
                </a:lnTo>
                <a:lnTo>
                  <a:pt x="0" y="0"/>
                </a:lnTo>
                <a:close/>
              </a:path>
            </a:pathLst>
          </a:custGeom>
          <a:blipFill>
            <a:blip r:embed="rId2"/>
            <a:stretch>
              <a:fillRect l="0" t="0" r="0" b="0"/>
            </a:stretch>
          </a:blipFill>
        </p:spPr>
      </p:sp>
      <p:sp>
        <p:nvSpPr>
          <p:cNvPr name="Freeform 3" id="3"/>
          <p:cNvSpPr/>
          <p:nvPr/>
        </p:nvSpPr>
        <p:spPr>
          <a:xfrm flipH="false" flipV="false" rot="0">
            <a:off x="1028700" y="2179398"/>
            <a:ext cx="8176834" cy="5928205"/>
          </a:xfrm>
          <a:custGeom>
            <a:avLst/>
            <a:gdLst/>
            <a:ahLst/>
            <a:cxnLst/>
            <a:rect r="r" b="b" t="t" l="l"/>
            <a:pathLst>
              <a:path h="5928205" w="8176834">
                <a:moveTo>
                  <a:pt x="0" y="0"/>
                </a:moveTo>
                <a:lnTo>
                  <a:pt x="8176834" y="0"/>
                </a:lnTo>
                <a:lnTo>
                  <a:pt x="8176834" y="5928204"/>
                </a:lnTo>
                <a:lnTo>
                  <a:pt x="0" y="5928204"/>
                </a:lnTo>
                <a:lnTo>
                  <a:pt x="0" y="0"/>
                </a:lnTo>
                <a:close/>
              </a:path>
            </a:pathLst>
          </a:custGeom>
          <a:blipFill>
            <a:blip r:embed="rId3"/>
            <a:stretch>
              <a:fillRect l="0" t="0" r="0" b="0"/>
            </a:stretch>
          </a:blipFill>
        </p:spPr>
      </p:sp>
      <p:sp>
        <p:nvSpPr>
          <p:cNvPr name="Freeform 4" id="4"/>
          <p:cNvSpPr/>
          <p:nvPr/>
        </p:nvSpPr>
        <p:spPr>
          <a:xfrm flipH="false" flipV="false" rot="0">
            <a:off x="10916746" y="2182615"/>
            <a:ext cx="6342554" cy="5921770"/>
          </a:xfrm>
          <a:custGeom>
            <a:avLst/>
            <a:gdLst/>
            <a:ahLst/>
            <a:cxnLst/>
            <a:rect r="r" b="b" t="t" l="l"/>
            <a:pathLst>
              <a:path h="5921770" w="6342554">
                <a:moveTo>
                  <a:pt x="0" y="0"/>
                </a:moveTo>
                <a:lnTo>
                  <a:pt x="6342554" y="0"/>
                </a:lnTo>
                <a:lnTo>
                  <a:pt x="6342554" y="5921770"/>
                </a:lnTo>
                <a:lnTo>
                  <a:pt x="0" y="5921770"/>
                </a:lnTo>
                <a:lnTo>
                  <a:pt x="0" y="0"/>
                </a:lnTo>
                <a:close/>
              </a:path>
            </a:pathLst>
          </a:custGeom>
          <a:blipFill>
            <a:blip r:embed="rId4"/>
            <a:stretch>
              <a:fillRect l="0" t="0" r="0" b="0"/>
            </a:stretch>
          </a:blipFill>
        </p:spPr>
      </p:sp>
      <p:sp>
        <p:nvSpPr>
          <p:cNvPr name="TextBox 5" id="5"/>
          <p:cNvSpPr txBox="true"/>
          <p:nvPr/>
        </p:nvSpPr>
        <p:spPr>
          <a:xfrm rot="0">
            <a:off x="1028700" y="1200150"/>
            <a:ext cx="14837336" cy="694636"/>
          </a:xfrm>
          <a:prstGeom prst="rect">
            <a:avLst/>
          </a:prstGeom>
        </p:spPr>
        <p:txBody>
          <a:bodyPr anchor="t" rtlCol="false" tIns="0" lIns="0" bIns="0" rIns="0">
            <a:spAutoFit/>
          </a:bodyPr>
          <a:lstStyle/>
          <a:p>
            <a:pPr algn="l">
              <a:lnSpc>
                <a:spcPts val="5158"/>
              </a:lnSpc>
            </a:pPr>
            <a:r>
              <a:rPr lang="en-US" sz="5731" spc="-114">
                <a:solidFill>
                  <a:srgbClr val="291B25"/>
                </a:solidFill>
                <a:latin typeface="Arbutus Slab"/>
                <a:ea typeface="Arbutus Slab"/>
                <a:cs typeface="Arbutus Slab"/>
                <a:sym typeface="Arbutus Slab"/>
              </a:rPr>
              <a:t>V. Results</a:t>
            </a:r>
          </a:p>
        </p:txBody>
      </p:sp>
      <p:grpSp>
        <p:nvGrpSpPr>
          <p:cNvPr name="Group 6" id="6"/>
          <p:cNvGrpSpPr/>
          <p:nvPr/>
        </p:nvGrpSpPr>
        <p:grpSpPr>
          <a:xfrm rot="5400000">
            <a:off x="8776764" y="775764"/>
            <a:ext cx="734472" cy="18288000"/>
            <a:chOff x="0" y="0"/>
            <a:chExt cx="193441" cy="4816593"/>
          </a:xfrm>
        </p:grpSpPr>
        <p:sp>
          <p:nvSpPr>
            <p:cNvPr name="Freeform 7" id="7"/>
            <p:cNvSpPr/>
            <p:nvPr/>
          </p:nvSpPr>
          <p:spPr>
            <a:xfrm flipH="false" flipV="false" rot="0">
              <a:off x="0" y="0"/>
              <a:ext cx="193441" cy="4816592"/>
            </a:xfrm>
            <a:custGeom>
              <a:avLst/>
              <a:gdLst/>
              <a:ahLst/>
              <a:cxnLst/>
              <a:rect r="r" b="b" t="t" l="l"/>
              <a:pathLst>
                <a:path h="4816592" w="193441">
                  <a:moveTo>
                    <a:pt x="0" y="0"/>
                  </a:moveTo>
                  <a:lnTo>
                    <a:pt x="193441" y="0"/>
                  </a:lnTo>
                  <a:lnTo>
                    <a:pt x="193441" y="4816592"/>
                  </a:lnTo>
                  <a:lnTo>
                    <a:pt x="0" y="4816592"/>
                  </a:lnTo>
                  <a:close/>
                </a:path>
              </a:pathLst>
            </a:custGeom>
            <a:solidFill>
              <a:srgbClr val="291B25"/>
            </a:solidFill>
          </p:spPr>
        </p:sp>
        <p:sp>
          <p:nvSpPr>
            <p:cNvPr name="TextBox 8" id="8"/>
            <p:cNvSpPr txBox="true"/>
            <p:nvPr/>
          </p:nvSpPr>
          <p:spPr>
            <a:xfrm>
              <a:off x="0" y="-47625"/>
              <a:ext cx="193441" cy="4864218"/>
            </a:xfrm>
            <a:prstGeom prst="rect">
              <a:avLst/>
            </a:prstGeom>
          </p:spPr>
          <p:txBody>
            <a:bodyPr anchor="ctr" rtlCol="false" tIns="50800" lIns="50800" bIns="50800" rIns="50800"/>
            <a:lstStyle/>
            <a:p>
              <a:pPr algn="ctr">
                <a:lnSpc>
                  <a:spcPts val="3359"/>
                </a:lnSpc>
              </a:pPr>
            </a:p>
          </p:txBody>
        </p:sp>
      </p:grpSp>
      <p:sp>
        <p:nvSpPr>
          <p:cNvPr name="TextBox 9" id="9"/>
          <p:cNvSpPr txBox="true"/>
          <p:nvPr/>
        </p:nvSpPr>
        <p:spPr>
          <a:xfrm rot="0">
            <a:off x="17275996" y="9676336"/>
            <a:ext cx="203388" cy="487633"/>
          </a:xfrm>
          <a:prstGeom prst="rect">
            <a:avLst/>
          </a:prstGeom>
        </p:spPr>
        <p:txBody>
          <a:bodyPr anchor="t" rtlCol="false" tIns="0" lIns="0" bIns="0" rIns="0" wrap="none">
            <a:spAutoFit/>
          </a:bodyPr>
          <a:lstStyle/>
          <a:p>
            <a:pPr algn="ctr">
              <a:lnSpc>
                <a:spcPts val="3499"/>
              </a:lnSpc>
              <a:spcBef>
                <a:spcPct val="0"/>
              </a:spcBef>
            </a:pPr>
            <a:r>
              <a:rPr lang="en-US" sz="2499">
                <a:solidFill>
                  <a:srgbClr val="FFFFFF"/>
                </a:solidFill>
                <a:latin typeface="Arbutus Slab"/>
                <a:ea typeface="Arbutus Slab"/>
                <a:cs typeface="Arbutus Slab"/>
                <a:sym typeface="Arbutus Slab"/>
              </a:rPr>
              <a:t>23</a:t>
            </a:r>
          </a:p>
        </p:txBody>
      </p:sp>
      <p:sp>
        <p:nvSpPr>
          <p:cNvPr name="TextBox 10" id="10"/>
          <p:cNvSpPr txBox="true"/>
          <p:nvPr/>
        </p:nvSpPr>
        <p:spPr>
          <a:xfrm rot="0">
            <a:off x="6438840" y="9684814"/>
            <a:ext cx="5410319"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Sergio Esteban Quintero Benavides</a:t>
            </a:r>
          </a:p>
        </p:txBody>
      </p:sp>
      <p:sp>
        <p:nvSpPr>
          <p:cNvPr name="TextBox 11" id="11"/>
          <p:cNvSpPr txBox="true"/>
          <p:nvPr/>
        </p:nvSpPr>
        <p:spPr>
          <a:xfrm rot="0">
            <a:off x="421400" y="9684814"/>
            <a:ext cx="2734017"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2025/08/06</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503151" y="294067"/>
            <a:ext cx="1512298" cy="1469265"/>
          </a:xfrm>
          <a:custGeom>
            <a:avLst/>
            <a:gdLst/>
            <a:ahLst/>
            <a:cxnLst/>
            <a:rect r="r" b="b" t="t" l="l"/>
            <a:pathLst>
              <a:path h="1469265" w="1512298">
                <a:moveTo>
                  <a:pt x="0" y="0"/>
                </a:moveTo>
                <a:lnTo>
                  <a:pt x="1512298" y="0"/>
                </a:lnTo>
                <a:lnTo>
                  <a:pt x="1512298" y="1469266"/>
                </a:lnTo>
                <a:lnTo>
                  <a:pt x="0" y="1469266"/>
                </a:lnTo>
                <a:lnTo>
                  <a:pt x="0" y="0"/>
                </a:lnTo>
                <a:close/>
              </a:path>
            </a:pathLst>
          </a:custGeom>
          <a:blipFill>
            <a:blip r:embed="rId2"/>
            <a:stretch>
              <a:fillRect l="0" t="0" r="0" b="0"/>
            </a:stretch>
          </a:blipFill>
        </p:spPr>
      </p:sp>
      <p:pic>
        <p:nvPicPr>
          <p:cNvPr name="Picture 3" id="3">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3436847" y="1894786"/>
            <a:ext cx="11414305" cy="7363514"/>
          </a:xfrm>
          <a:prstGeom prst="rect">
            <a:avLst/>
          </a:prstGeom>
        </p:spPr>
      </p:pic>
      <p:sp>
        <p:nvSpPr>
          <p:cNvPr name="TextBox 4" id="4"/>
          <p:cNvSpPr txBox="true"/>
          <p:nvPr/>
        </p:nvSpPr>
        <p:spPr>
          <a:xfrm rot="0">
            <a:off x="1028700" y="1200150"/>
            <a:ext cx="14837336" cy="694636"/>
          </a:xfrm>
          <a:prstGeom prst="rect">
            <a:avLst/>
          </a:prstGeom>
        </p:spPr>
        <p:txBody>
          <a:bodyPr anchor="t" rtlCol="false" tIns="0" lIns="0" bIns="0" rIns="0">
            <a:spAutoFit/>
          </a:bodyPr>
          <a:lstStyle/>
          <a:p>
            <a:pPr algn="l">
              <a:lnSpc>
                <a:spcPts val="5158"/>
              </a:lnSpc>
            </a:pPr>
            <a:r>
              <a:rPr lang="en-US" sz="5731" spc="-114">
                <a:solidFill>
                  <a:srgbClr val="291B25"/>
                </a:solidFill>
                <a:latin typeface="Arbutus Slab"/>
                <a:ea typeface="Arbutus Slab"/>
                <a:cs typeface="Arbutus Slab"/>
                <a:sym typeface="Arbutus Slab"/>
              </a:rPr>
              <a:t>V. Simulation results</a:t>
            </a:r>
          </a:p>
        </p:txBody>
      </p:sp>
      <p:grpSp>
        <p:nvGrpSpPr>
          <p:cNvPr name="Group 5" id="5"/>
          <p:cNvGrpSpPr/>
          <p:nvPr/>
        </p:nvGrpSpPr>
        <p:grpSpPr>
          <a:xfrm rot="5400000">
            <a:off x="8776764" y="775764"/>
            <a:ext cx="734472" cy="18288000"/>
            <a:chOff x="0" y="0"/>
            <a:chExt cx="193441" cy="4816593"/>
          </a:xfrm>
        </p:grpSpPr>
        <p:sp>
          <p:nvSpPr>
            <p:cNvPr name="Freeform 6" id="6"/>
            <p:cNvSpPr/>
            <p:nvPr/>
          </p:nvSpPr>
          <p:spPr>
            <a:xfrm flipH="false" flipV="false" rot="0">
              <a:off x="0" y="0"/>
              <a:ext cx="193441" cy="4816592"/>
            </a:xfrm>
            <a:custGeom>
              <a:avLst/>
              <a:gdLst/>
              <a:ahLst/>
              <a:cxnLst/>
              <a:rect r="r" b="b" t="t" l="l"/>
              <a:pathLst>
                <a:path h="4816592" w="193441">
                  <a:moveTo>
                    <a:pt x="0" y="0"/>
                  </a:moveTo>
                  <a:lnTo>
                    <a:pt x="193441" y="0"/>
                  </a:lnTo>
                  <a:lnTo>
                    <a:pt x="193441" y="4816592"/>
                  </a:lnTo>
                  <a:lnTo>
                    <a:pt x="0" y="4816592"/>
                  </a:lnTo>
                  <a:close/>
                </a:path>
              </a:pathLst>
            </a:custGeom>
            <a:solidFill>
              <a:srgbClr val="291B25"/>
            </a:solidFill>
          </p:spPr>
        </p:sp>
        <p:sp>
          <p:nvSpPr>
            <p:cNvPr name="TextBox 7" id="7"/>
            <p:cNvSpPr txBox="true"/>
            <p:nvPr/>
          </p:nvSpPr>
          <p:spPr>
            <a:xfrm>
              <a:off x="0" y="-47625"/>
              <a:ext cx="193441" cy="4864218"/>
            </a:xfrm>
            <a:prstGeom prst="rect">
              <a:avLst/>
            </a:prstGeom>
          </p:spPr>
          <p:txBody>
            <a:bodyPr anchor="ctr" rtlCol="false" tIns="50800" lIns="50800" bIns="50800" rIns="50800"/>
            <a:lstStyle/>
            <a:p>
              <a:pPr algn="ctr">
                <a:lnSpc>
                  <a:spcPts val="3359"/>
                </a:lnSpc>
              </a:pPr>
            </a:p>
          </p:txBody>
        </p:sp>
      </p:grpSp>
      <p:sp>
        <p:nvSpPr>
          <p:cNvPr name="TextBox 8" id="8"/>
          <p:cNvSpPr txBox="true"/>
          <p:nvPr/>
        </p:nvSpPr>
        <p:spPr>
          <a:xfrm rot="0">
            <a:off x="17275996" y="9676336"/>
            <a:ext cx="203388" cy="487633"/>
          </a:xfrm>
          <a:prstGeom prst="rect">
            <a:avLst/>
          </a:prstGeom>
        </p:spPr>
        <p:txBody>
          <a:bodyPr anchor="t" rtlCol="false" tIns="0" lIns="0" bIns="0" rIns="0" wrap="none">
            <a:spAutoFit/>
          </a:bodyPr>
          <a:lstStyle/>
          <a:p>
            <a:pPr algn="ctr">
              <a:lnSpc>
                <a:spcPts val="3499"/>
              </a:lnSpc>
              <a:spcBef>
                <a:spcPct val="0"/>
              </a:spcBef>
            </a:pPr>
            <a:r>
              <a:rPr lang="en-US" sz="2499">
                <a:solidFill>
                  <a:srgbClr val="FFFFFF"/>
                </a:solidFill>
                <a:latin typeface="Arbutus Slab"/>
                <a:ea typeface="Arbutus Slab"/>
                <a:cs typeface="Arbutus Slab"/>
                <a:sym typeface="Arbutus Slab"/>
              </a:rPr>
              <a:t>24</a:t>
            </a:r>
          </a:p>
        </p:txBody>
      </p:sp>
      <p:sp>
        <p:nvSpPr>
          <p:cNvPr name="TextBox 9" id="9"/>
          <p:cNvSpPr txBox="true"/>
          <p:nvPr/>
        </p:nvSpPr>
        <p:spPr>
          <a:xfrm rot="0">
            <a:off x="6438840" y="9684814"/>
            <a:ext cx="5410319"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Sergio Esteban Quintero Benavides</a:t>
            </a:r>
          </a:p>
        </p:txBody>
      </p:sp>
      <p:sp>
        <p:nvSpPr>
          <p:cNvPr name="TextBox 10" id="10"/>
          <p:cNvSpPr txBox="true"/>
          <p:nvPr/>
        </p:nvSpPr>
        <p:spPr>
          <a:xfrm rot="0">
            <a:off x="421400" y="9684814"/>
            <a:ext cx="2734017"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2025/08/06</a:t>
            </a:r>
          </a:p>
        </p:txBody>
      </p:sp>
    </p:spTree>
  </p:cSld>
  <p:clrMapOvr>
    <a:masterClrMapping/>
  </p:clrMapOvr>
  <p:timing>
    <p:tnLst>
      <p:par>
        <p:cTn dur="indefinite" restart="never" nodeType="tmRoot">
          <p:childTnLst>
            <p:video>
              <p:cMediaNode vol="100000">
                <p:cTn fill="hold" display="false">
                  <p:stCondLst>
                    <p:cond delay="indefinite"/>
                  </p:stCondLst>
                </p:cTn>
                <p:tgtEl>
                  <p:spTgt spid="3"/>
                </p:tgtEl>
              </p:cMediaNode>
            </p:video>
          </p:childTnLst>
        </p:cTn>
      </p:par>
    </p:tnLst>
  </p:timing>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503151" y="294067"/>
            <a:ext cx="1512298" cy="1469265"/>
          </a:xfrm>
          <a:custGeom>
            <a:avLst/>
            <a:gdLst/>
            <a:ahLst/>
            <a:cxnLst/>
            <a:rect r="r" b="b" t="t" l="l"/>
            <a:pathLst>
              <a:path h="1469265" w="1512298">
                <a:moveTo>
                  <a:pt x="0" y="0"/>
                </a:moveTo>
                <a:lnTo>
                  <a:pt x="1512298" y="0"/>
                </a:lnTo>
                <a:lnTo>
                  <a:pt x="1512298" y="1469266"/>
                </a:lnTo>
                <a:lnTo>
                  <a:pt x="0" y="1469266"/>
                </a:lnTo>
                <a:lnTo>
                  <a:pt x="0" y="0"/>
                </a:lnTo>
                <a:close/>
              </a:path>
            </a:pathLst>
          </a:custGeom>
          <a:blipFill>
            <a:blip r:embed="rId2"/>
            <a:stretch>
              <a:fillRect l="0" t="0" r="0" b="0"/>
            </a:stretch>
          </a:blipFill>
        </p:spPr>
      </p:sp>
      <p:sp>
        <p:nvSpPr>
          <p:cNvPr name="Freeform 3" id="3"/>
          <p:cNvSpPr/>
          <p:nvPr/>
        </p:nvSpPr>
        <p:spPr>
          <a:xfrm flipH="false" flipV="false" rot="0">
            <a:off x="2415389" y="2767994"/>
            <a:ext cx="13457222" cy="6490306"/>
          </a:xfrm>
          <a:custGeom>
            <a:avLst/>
            <a:gdLst/>
            <a:ahLst/>
            <a:cxnLst/>
            <a:rect r="r" b="b" t="t" l="l"/>
            <a:pathLst>
              <a:path h="6490306" w="13457222">
                <a:moveTo>
                  <a:pt x="0" y="0"/>
                </a:moveTo>
                <a:lnTo>
                  <a:pt x="13457222" y="0"/>
                </a:lnTo>
                <a:lnTo>
                  <a:pt x="13457222" y="6490306"/>
                </a:lnTo>
                <a:lnTo>
                  <a:pt x="0" y="6490306"/>
                </a:lnTo>
                <a:lnTo>
                  <a:pt x="0" y="0"/>
                </a:lnTo>
                <a:close/>
              </a:path>
            </a:pathLst>
          </a:custGeom>
          <a:blipFill>
            <a:blip r:embed="rId3"/>
            <a:stretch>
              <a:fillRect l="0" t="0" r="0" b="0"/>
            </a:stretch>
          </a:blipFill>
        </p:spPr>
      </p:sp>
      <p:sp>
        <p:nvSpPr>
          <p:cNvPr name="TextBox 4" id="4"/>
          <p:cNvSpPr txBox="true"/>
          <p:nvPr/>
        </p:nvSpPr>
        <p:spPr>
          <a:xfrm rot="0">
            <a:off x="1028700" y="1200150"/>
            <a:ext cx="14837336" cy="694636"/>
          </a:xfrm>
          <a:prstGeom prst="rect">
            <a:avLst/>
          </a:prstGeom>
        </p:spPr>
        <p:txBody>
          <a:bodyPr anchor="t" rtlCol="false" tIns="0" lIns="0" bIns="0" rIns="0">
            <a:spAutoFit/>
          </a:bodyPr>
          <a:lstStyle/>
          <a:p>
            <a:pPr algn="l">
              <a:lnSpc>
                <a:spcPts val="5158"/>
              </a:lnSpc>
            </a:pPr>
            <a:r>
              <a:rPr lang="en-US" sz="5731" spc="-114">
                <a:solidFill>
                  <a:srgbClr val="291B25"/>
                </a:solidFill>
                <a:latin typeface="Arbutus Slab"/>
                <a:ea typeface="Arbutus Slab"/>
                <a:cs typeface="Arbutus Slab"/>
                <a:sym typeface="Arbutus Slab"/>
              </a:rPr>
              <a:t>V. Simulation results</a:t>
            </a:r>
          </a:p>
        </p:txBody>
      </p:sp>
      <p:sp>
        <p:nvSpPr>
          <p:cNvPr name="TextBox 5" id="5"/>
          <p:cNvSpPr txBox="true"/>
          <p:nvPr/>
        </p:nvSpPr>
        <p:spPr>
          <a:xfrm rot="0">
            <a:off x="4616046" y="2098069"/>
            <a:ext cx="9055909" cy="669925"/>
          </a:xfrm>
          <a:prstGeom prst="rect">
            <a:avLst/>
          </a:prstGeom>
        </p:spPr>
        <p:txBody>
          <a:bodyPr anchor="t" rtlCol="false" tIns="0" lIns="0" bIns="0" rIns="0">
            <a:spAutoFit/>
          </a:bodyPr>
          <a:lstStyle/>
          <a:p>
            <a:pPr algn="ctr">
              <a:lnSpc>
                <a:spcPts val="5599"/>
              </a:lnSpc>
            </a:pPr>
            <a:r>
              <a:rPr lang="en-US" sz="3999" spc="-79">
                <a:solidFill>
                  <a:srgbClr val="291B25"/>
                </a:solidFill>
                <a:latin typeface="Arbutus Slab"/>
                <a:ea typeface="Arbutus Slab"/>
                <a:cs typeface="Arbutus Slab"/>
                <a:sym typeface="Arbutus Slab"/>
              </a:rPr>
              <a:t>Horizontal displacement of the robot</a:t>
            </a:r>
          </a:p>
        </p:txBody>
      </p:sp>
      <p:grpSp>
        <p:nvGrpSpPr>
          <p:cNvPr name="Group 6" id="6"/>
          <p:cNvGrpSpPr/>
          <p:nvPr/>
        </p:nvGrpSpPr>
        <p:grpSpPr>
          <a:xfrm rot="5400000">
            <a:off x="8776764" y="775764"/>
            <a:ext cx="734472" cy="18288000"/>
            <a:chOff x="0" y="0"/>
            <a:chExt cx="193441" cy="4816593"/>
          </a:xfrm>
        </p:grpSpPr>
        <p:sp>
          <p:nvSpPr>
            <p:cNvPr name="Freeform 7" id="7"/>
            <p:cNvSpPr/>
            <p:nvPr/>
          </p:nvSpPr>
          <p:spPr>
            <a:xfrm flipH="false" flipV="false" rot="0">
              <a:off x="0" y="0"/>
              <a:ext cx="193441" cy="4816592"/>
            </a:xfrm>
            <a:custGeom>
              <a:avLst/>
              <a:gdLst/>
              <a:ahLst/>
              <a:cxnLst/>
              <a:rect r="r" b="b" t="t" l="l"/>
              <a:pathLst>
                <a:path h="4816592" w="193441">
                  <a:moveTo>
                    <a:pt x="0" y="0"/>
                  </a:moveTo>
                  <a:lnTo>
                    <a:pt x="193441" y="0"/>
                  </a:lnTo>
                  <a:lnTo>
                    <a:pt x="193441" y="4816592"/>
                  </a:lnTo>
                  <a:lnTo>
                    <a:pt x="0" y="4816592"/>
                  </a:lnTo>
                  <a:close/>
                </a:path>
              </a:pathLst>
            </a:custGeom>
            <a:solidFill>
              <a:srgbClr val="291B25"/>
            </a:solidFill>
          </p:spPr>
        </p:sp>
        <p:sp>
          <p:nvSpPr>
            <p:cNvPr name="TextBox 8" id="8"/>
            <p:cNvSpPr txBox="true"/>
            <p:nvPr/>
          </p:nvSpPr>
          <p:spPr>
            <a:xfrm>
              <a:off x="0" y="-47625"/>
              <a:ext cx="193441" cy="4864218"/>
            </a:xfrm>
            <a:prstGeom prst="rect">
              <a:avLst/>
            </a:prstGeom>
          </p:spPr>
          <p:txBody>
            <a:bodyPr anchor="ctr" rtlCol="false" tIns="50800" lIns="50800" bIns="50800" rIns="50800"/>
            <a:lstStyle/>
            <a:p>
              <a:pPr algn="ctr">
                <a:lnSpc>
                  <a:spcPts val="3359"/>
                </a:lnSpc>
              </a:pPr>
            </a:p>
          </p:txBody>
        </p:sp>
      </p:grpSp>
      <p:sp>
        <p:nvSpPr>
          <p:cNvPr name="TextBox 9" id="9"/>
          <p:cNvSpPr txBox="true"/>
          <p:nvPr/>
        </p:nvSpPr>
        <p:spPr>
          <a:xfrm rot="0">
            <a:off x="17275996" y="9676336"/>
            <a:ext cx="203388" cy="487633"/>
          </a:xfrm>
          <a:prstGeom prst="rect">
            <a:avLst/>
          </a:prstGeom>
        </p:spPr>
        <p:txBody>
          <a:bodyPr anchor="t" rtlCol="false" tIns="0" lIns="0" bIns="0" rIns="0" wrap="none">
            <a:spAutoFit/>
          </a:bodyPr>
          <a:lstStyle/>
          <a:p>
            <a:pPr algn="ctr">
              <a:lnSpc>
                <a:spcPts val="3499"/>
              </a:lnSpc>
              <a:spcBef>
                <a:spcPct val="0"/>
              </a:spcBef>
            </a:pPr>
            <a:r>
              <a:rPr lang="en-US" sz="2499">
                <a:solidFill>
                  <a:srgbClr val="FFFFFF"/>
                </a:solidFill>
                <a:latin typeface="Arbutus Slab"/>
                <a:ea typeface="Arbutus Slab"/>
                <a:cs typeface="Arbutus Slab"/>
                <a:sym typeface="Arbutus Slab"/>
              </a:rPr>
              <a:t>25</a:t>
            </a:r>
          </a:p>
        </p:txBody>
      </p:sp>
      <p:sp>
        <p:nvSpPr>
          <p:cNvPr name="TextBox 10" id="10"/>
          <p:cNvSpPr txBox="true"/>
          <p:nvPr/>
        </p:nvSpPr>
        <p:spPr>
          <a:xfrm rot="0">
            <a:off x="6438840" y="9684814"/>
            <a:ext cx="5410319"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Sergio Esteban Quintero Benavides</a:t>
            </a:r>
          </a:p>
        </p:txBody>
      </p:sp>
      <p:sp>
        <p:nvSpPr>
          <p:cNvPr name="TextBox 11" id="11"/>
          <p:cNvSpPr txBox="true"/>
          <p:nvPr/>
        </p:nvSpPr>
        <p:spPr>
          <a:xfrm rot="0">
            <a:off x="421400" y="9684814"/>
            <a:ext cx="2734017"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2025/08/06</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503151" y="294067"/>
            <a:ext cx="1512298" cy="1469265"/>
          </a:xfrm>
          <a:custGeom>
            <a:avLst/>
            <a:gdLst/>
            <a:ahLst/>
            <a:cxnLst/>
            <a:rect r="r" b="b" t="t" l="l"/>
            <a:pathLst>
              <a:path h="1469265" w="1512298">
                <a:moveTo>
                  <a:pt x="0" y="0"/>
                </a:moveTo>
                <a:lnTo>
                  <a:pt x="1512298" y="0"/>
                </a:lnTo>
                <a:lnTo>
                  <a:pt x="1512298" y="1469266"/>
                </a:lnTo>
                <a:lnTo>
                  <a:pt x="0" y="1469266"/>
                </a:lnTo>
                <a:lnTo>
                  <a:pt x="0" y="0"/>
                </a:lnTo>
                <a:close/>
              </a:path>
            </a:pathLst>
          </a:custGeom>
          <a:blipFill>
            <a:blip r:embed="rId3"/>
            <a:stretch>
              <a:fillRect l="0" t="0" r="0" b="0"/>
            </a:stretch>
          </a:blipFill>
        </p:spPr>
      </p:sp>
      <p:sp>
        <p:nvSpPr>
          <p:cNvPr name="Freeform 3" id="3"/>
          <p:cNvSpPr/>
          <p:nvPr/>
        </p:nvSpPr>
        <p:spPr>
          <a:xfrm flipH="false" flipV="false" rot="0">
            <a:off x="2408814" y="2767994"/>
            <a:ext cx="13457222" cy="6490306"/>
          </a:xfrm>
          <a:custGeom>
            <a:avLst/>
            <a:gdLst/>
            <a:ahLst/>
            <a:cxnLst/>
            <a:rect r="r" b="b" t="t" l="l"/>
            <a:pathLst>
              <a:path h="6490306" w="13457222">
                <a:moveTo>
                  <a:pt x="0" y="0"/>
                </a:moveTo>
                <a:lnTo>
                  <a:pt x="13457222" y="0"/>
                </a:lnTo>
                <a:lnTo>
                  <a:pt x="13457222" y="6490306"/>
                </a:lnTo>
                <a:lnTo>
                  <a:pt x="0" y="6490306"/>
                </a:lnTo>
                <a:lnTo>
                  <a:pt x="0" y="0"/>
                </a:lnTo>
                <a:close/>
              </a:path>
            </a:pathLst>
          </a:custGeom>
          <a:blipFill>
            <a:blip r:embed="rId4"/>
            <a:stretch>
              <a:fillRect l="0" t="0" r="0" b="0"/>
            </a:stretch>
          </a:blipFill>
        </p:spPr>
      </p:sp>
      <p:sp>
        <p:nvSpPr>
          <p:cNvPr name="TextBox 4" id="4"/>
          <p:cNvSpPr txBox="true"/>
          <p:nvPr/>
        </p:nvSpPr>
        <p:spPr>
          <a:xfrm rot="0">
            <a:off x="1028700" y="1200150"/>
            <a:ext cx="14837336" cy="694636"/>
          </a:xfrm>
          <a:prstGeom prst="rect">
            <a:avLst/>
          </a:prstGeom>
        </p:spPr>
        <p:txBody>
          <a:bodyPr anchor="t" rtlCol="false" tIns="0" lIns="0" bIns="0" rIns="0">
            <a:spAutoFit/>
          </a:bodyPr>
          <a:lstStyle/>
          <a:p>
            <a:pPr algn="l">
              <a:lnSpc>
                <a:spcPts val="5158"/>
              </a:lnSpc>
            </a:pPr>
            <a:r>
              <a:rPr lang="en-US" sz="5731" spc="-114">
                <a:solidFill>
                  <a:srgbClr val="291B25"/>
                </a:solidFill>
                <a:latin typeface="Arbutus Slab"/>
                <a:ea typeface="Arbutus Slab"/>
                <a:cs typeface="Arbutus Slab"/>
                <a:sym typeface="Arbutus Slab"/>
              </a:rPr>
              <a:t>V. Simulation results</a:t>
            </a:r>
          </a:p>
        </p:txBody>
      </p:sp>
      <p:sp>
        <p:nvSpPr>
          <p:cNvPr name="TextBox 5" id="5"/>
          <p:cNvSpPr txBox="true"/>
          <p:nvPr/>
        </p:nvSpPr>
        <p:spPr>
          <a:xfrm rot="0">
            <a:off x="5923460" y="2098069"/>
            <a:ext cx="6441079" cy="669925"/>
          </a:xfrm>
          <a:prstGeom prst="rect">
            <a:avLst/>
          </a:prstGeom>
        </p:spPr>
        <p:txBody>
          <a:bodyPr anchor="t" rtlCol="false" tIns="0" lIns="0" bIns="0" rIns="0">
            <a:spAutoFit/>
          </a:bodyPr>
          <a:lstStyle/>
          <a:p>
            <a:pPr algn="ctr">
              <a:lnSpc>
                <a:spcPts val="5599"/>
              </a:lnSpc>
            </a:pPr>
            <a:r>
              <a:rPr lang="en-US" sz="3999" spc="-79">
                <a:solidFill>
                  <a:srgbClr val="291B25"/>
                </a:solidFill>
                <a:latin typeface="Arbutus Slab"/>
                <a:ea typeface="Arbutus Slab"/>
                <a:cs typeface="Arbutus Slab"/>
                <a:sym typeface="Arbutus Slab"/>
              </a:rPr>
              <a:t>Position error of the robot</a:t>
            </a:r>
          </a:p>
        </p:txBody>
      </p:sp>
      <p:grpSp>
        <p:nvGrpSpPr>
          <p:cNvPr name="Group 6" id="6"/>
          <p:cNvGrpSpPr/>
          <p:nvPr/>
        </p:nvGrpSpPr>
        <p:grpSpPr>
          <a:xfrm rot="5400000">
            <a:off x="8776764" y="775764"/>
            <a:ext cx="734472" cy="18288000"/>
            <a:chOff x="0" y="0"/>
            <a:chExt cx="193441" cy="4816593"/>
          </a:xfrm>
        </p:grpSpPr>
        <p:sp>
          <p:nvSpPr>
            <p:cNvPr name="Freeform 7" id="7"/>
            <p:cNvSpPr/>
            <p:nvPr/>
          </p:nvSpPr>
          <p:spPr>
            <a:xfrm flipH="false" flipV="false" rot="0">
              <a:off x="0" y="0"/>
              <a:ext cx="193441" cy="4816592"/>
            </a:xfrm>
            <a:custGeom>
              <a:avLst/>
              <a:gdLst/>
              <a:ahLst/>
              <a:cxnLst/>
              <a:rect r="r" b="b" t="t" l="l"/>
              <a:pathLst>
                <a:path h="4816592" w="193441">
                  <a:moveTo>
                    <a:pt x="0" y="0"/>
                  </a:moveTo>
                  <a:lnTo>
                    <a:pt x="193441" y="0"/>
                  </a:lnTo>
                  <a:lnTo>
                    <a:pt x="193441" y="4816592"/>
                  </a:lnTo>
                  <a:lnTo>
                    <a:pt x="0" y="4816592"/>
                  </a:lnTo>
                  <a:close/>
                </a:path>
              </a:pathLst>
            </a:custGeom>
            <a:solidFill>
              <a:srgbClr val="291B25"/>
            </a:solidFill>
          </p:spPr>
        </p:sp>
        <p:sp>
          <p:nvSpPr>
            <p:cNvPr name="TextBox 8" id="8"/>
            <p:cNvSpPr txBox="true"/>
            <p:nvPr/>
          </p:nvSpPr>
          <p:spPr>
            <a:xfrm>
              <a:off x="0" y="-47625"/>
              <a:ext cx="193441" cy="4864218"/>
            </a:xfrm>
            <a:prstGeom prst="rect">
              <a:avLst/>
            </a:prstGeom>
          </p:spPr>
          <p:txBody>
            <a:bodyPr anchor="ctr" rtlCol="false" tIns="50800" lIns="50800" bIns="50800" rIns="50800"/>
            <a:lstStyle/>
            <a:p>
              <a:pPr algn="ctr">
                <a:lnSpc>
                  <a:spcPts val="3359"/>
                </a:lnSpc>
              </a:pPr>
            </a:p>
          </p:txBody>
        </p:sp>
      </p:grpSp>
      <p:sp>
        <p:nvSpPr>
          <p:cNvPr name="TextBox 9" id="9"/>
          <p:cNvSpPr txBox="true"/>
          <p:nvPr/>
        </p:nvSpPr>
        <p:spPr>
          <a:xfrm rot="0">
            <a:off x="17275996" y="9676336"/>
            <a:ext cx="203388" cy="487633"/>
          </a:xfrm>
          <a:prstGeom prst="rect">
            <a:avLst/>
          </a:prstGeom>
        </p:spPr>
        <p:txBody>
          <a:bodyPr anchor="t" rtlCol="false" tIns="0" lIns="0" bIns="0" rIns="0" wrap="none">
            <a:spAutoFit/>
          </a:bodyPr>
          <a:lstStyle/>
          <a:p>
            <a:pPr algn="ctr">
              <a:lnSpc>
                <a:spcPts val="3499"/>
              </a:lnSpc>
              <a:spcBef>
                <a:spcPct val="0"/>
              </a:spcBef>
            </a:pPr>
            <a:r>
              <a:rPr lang="en-US" sz="2499">
                <a:solidFill>
                  <a:srgbClr val="FFFFFF"/>
                </a:solidFill>
                <a:latin typeface="Arbutus Slab"/>
                <a:ea typeface="Arbutus Slab"/>
                <a:cs typeface="Arbutus Slab"/>
                <a:sym typeface="Arbutus Slab"/>
              </a:rPr>
              <a:t>26</a:t>
            </a:r>
          </a:p>
        </p:txBody>
      </p:sp>
      <p:sp>
        <p:nvSpPr>
          <p:cNvPr name="TextBox 10" id="10"/>
          <p:cNvSpPr txBox="true"/>
          <p:nvPr/>
        </p:nvSpPr>
        <p:spPr>
          <a:xfrm rot="0">
            <a:off x="6438840" y="9684814"/>
            <a:ext cx="5410319"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Sergio Esteban Quintero Benavides</a:t>
            </a:r>
          </a:p>
        </p:txBody>
      </p:sp>
      <p:sp>
        <p:nvSpPr>
          <p:cNvPr name="TextBox 11" id="11"/>
          <p:cNvSpPr txBox="true"/>
          <p:nvPr/>
        </p:nvSpPr>
        <p:spPr>
          <a:xfrm rot="0">
            <a:off x="421400" y="9684814"/>
            <a:ext cx="2734017"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2025/08/06</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503151" y="294067"/>
            <a:ext cx="1512298" cy="1469265"/>
          </a:xfrm>
          <a:custGeom>
            <a:avLst/>
            <a:gdLst/>
            <a:ahLst/>
            <a:cxnLst/>
            <a:rect r="r" b="b" t="t" l="l"/>
            <a:pathLst>
              <a:path h="1469265" w="1512298">
                <a:moveTo>
                  <a:pt x="0" y="0"/>
                </a:moveTo>
                <a:lnTo>
                  <a:pt x="1512298" y="0"/>
                </a:lnTo>
                <a:lnTo>
                  <a:pt x="1512298" y="1469266"/>
                </a:lnTo>
                <a:lnTo>
                  <a:pt x="0" y="1469266"/>
                </a:lnTo>
                <a:lnTo>
                  <a:pt x="0" y="0"/>
                </a:lnTo>
                <a:close/>
              </a:path>
            </a:pathLst>
          </a:custGeom>
          <a:blipFill>
            <a:blip r:embed="rId2"/>
            <a:stretch>
              <a:fillRect l="0" t="0" r="0" b="0"/>
            </a:stretch>
          </a:blipFill>
        </p:spPr>
      </p:sp>
      <p:sp>
        <p:nvSpPr>
          <p:cNvPr name="Freeform 3" id="3"/>
          <p:cNvSpPr/>
          <p:nvPr/>
        </p:nvSpPr>
        <p:spPr>
          <a:xfrm flipH="false" flipV="false" rot="0">
            <a:off x="2415389" y="2767994"/>
            <a:ext cx="13457222" cy="6490306"/>
          </a:xfrm>
          <a:custGeom>
            <a:avLst/>
            <a:gdLst/>
            <a:ahLst/>
            <a:cxnLst/>
            <a:rect r="r" b="b" t="t" l="l"/>
            <a:pathLst>
              <a:path h="6490306" w="13457222">
                <a:moveTo>
                  <a:pt x="0" y="0"/>
                </a:moveTo>
                <a:lnTo>
                  <a:pt x="13457222" y="0"/>
                </a:lnTo>
                <a:lnTo>
                  <a:pt x="13457222" y="6490306"/>
                </a:lnTo>
                <a:lnTo>
                  <a:pt x="0" y="6490306"/>
                </a:lnTo>
                <a:lnTo>
                  <a:pt x="0" y="0"/>
                </a:lnTo>
                <a:close/>
              </a:path>
            </a:pathLst>
          </a:custGeom>
          <a:blipFill>
            <a:blip r:embed="rId3"/>
            <a:stretch>
              <a:fillRect l="0" t="0" r="0" b="0"/>
            </a:stretch>
          </a:blipFill>
        </p:spPr>
      </p:sp>
      <p:sp>
        <p:nvSpPr>
          <p:cNvPr name="TextBox 4" id="4"/>
          <p:cNvSpPr txBox="true"/>
          <p:nvPr/>
        </p:nvSpPr>
        <p:spPr>
          <a:xfrm rot="0">
            <a:off x="1028700" y="1200150"/>
            <a:ext cx="14837336" cy="694636"/>
          </a:xfrm>
          <a:prstGeom prst="rect">
            <a:avLst/>
          </a:prstGeom>
        </p:spPr>
        <p:txBody>
          <a:bodyPr anchor="t" rtlCol="false" tIns="0" lIns="0" bIns="0" rIns="0">
            <a:spAutoFit/>
          </a:bodyPr>
          <a:lstStyle/>
          <a:p>
            <a:pPr algn="l">
              <a:lnSpc>
                <a:spcPts val="5158"/>
              </a:lnSpc>
            </a:pPr>
            <a:r>
              <a:rPr lang="en-US" sz="5731" spc="-114">
                <a:solidFill>
                  <a:srgbClr val="291B25"/>
                </a:solidFill>
                <a:latin typeface="Arbutus Slab"/>
                <a:ea typeface="Arbutus Slab"/>
                <a:cs typeface="Arbutus Slab"/>
                <a:sym typeface="Arbutus Slab"/>
              </a:rPr>
              <a:t>V. Simulation results</a:t>
            </a:r>
          </a:p>
        </p:txBody>
      </p:sp>
      <p:sp>
        <p:nvSpPr>
          <p:cNvPr name="TextBox 5" id="5"/>
          <p:cNvSpPr txBox="true"/>
          <p:nvPr/>
        </p:nvSpPr>
        <p:spPr>
          <a:xfrm rot="0">
            <a:off x="5268016" y="2098069"/>
            <a:ext cx="7751967" cy="669925"/>
          </a:xfrm>
          <a:prstGeom prst="rect">
            <a:avLst/>
          </a:prstGeom>
        </p:spPr>
        <p:txBody>
          <a:bodyPr anchor="t" rtlCol="false" tIns="0" lIns="0" bIns="0" rIns="0">
            <a:spAutoFit/>
          </a:bodyPr>
          <a:lstStyle/>
          <a:p>
            <a:pPr algn="ctr">
              <a:lnSpc>
                <a:spcPts val="5599"/>
              </a:lnSpc>
            </a:pPr>
            <a:r>
              <a:rPr lang="en-US" sz="3999" spc="-79">
                <a:solidFill>
                  <a:srgbClr val="291B25"/>
                </a:solidFill>
                <a:latin typeface="Arbutus Slab"/>
                <a:ea typeface="Arbutus Slab"/>
                <a:cs typeface="Arbutus Slab"/>
                <a:sym typeface="Arbutus Slab"/>
              </a:rPr>
              <a:t>Horizontal velocity of the robot</a:t>
            </a:r>
          </a:p>
        </p:txBody>
      </p:sp>
      <p:grpSp>
        <p:nvGrpSpPr>
          <p:cNvPr name="Group 6" id="6"/>
          <p:cNvGrpSpPr/>
          <p:nvPr/>
        </p:nvGrpSpPr>
        <p:grpSpPr>
          <a:xfrm rot="5400000">
            <a:off x="8776764" y="775764"/>
            <a:ext cx="734472" cy="18288000"/>
            <a:chOff x="0" y="0"/>
            <a:chExt cx="193441" cy="4816593"/>
          </a:xfrm>
        </p:grpSpPr>
        <p:sp>
          <p:nvSpPr>
            <p:cNvPr name="Freeform 7" id="7"/>
            <p:cNvSpPr/>
            <p:nvPr/>
          </p:nvSpPr>
          <p:spPr>
            <a:xfrm flipH="false" flipV="false" rot="0">
              <a:off x="0" y="0"/>
              <a:ext cx="193441" cy="4816592"/>
            </a:xfrm>
            <a:custGeom>
              <a:avLst/>
              <a:gdLst/>
              <a:ahLst/>
              <a:cxnLst/>
              <a:rect r="r" b="b" t="t" l="l"/>
              <a:pathLst>
                <a:path h="4816592" w="193441">
                  <a:moveTo>
                    <a:pt x="0" y="0"/>
                  </a:moveTo>
                  <a:lnTo>
                    <a:pt x="193441" y="0"/>
                  </a:lnTo>
                  <a:lnTo>
                    <a:pt x="193441" y="4816592"/>
                  </a:lnTo>
                  <a:lnTo>
                    <a:pt x="0" y="4816592"/>
                  </a:lnTo>
                  <a:close/>
                </a:path>
              </a:pathLst>
            </a:custGeom>
            <a:solidFill>
              <a:srgbClr val="291B25"/>
            </a:solidFill>
          </p:spPr>
        </p:sp>
        <p:sp>
          <p:nvSpPr>
            <p:cNvPr name="TextBox 8" id="8"/>
            <p:cNvSpPr txBox="true"/>
            <p:nvPr/>
          </p:nvSpPr>
          <p:spPr>
            <a:xfrm>
              <a:off x="0" y="-47625"/>
              <a:ext cx="193441" cy="4864218"/>
            </a:xfrm>
            <a:prstGeom prst="rect">
              <a:avLst/>
            </a:prstGeom>
          </p:spPr>
          <p:txBody>
            <a:bodyPr anchor="ctr" rtlCol="false" tIns="50800" lIns="50800" bIns="50800" rIns="50800"/>
            <a:lstStyle/>
            <a:p>
              <a:pPr algn="ctr">
                <a:lnSpc>
                  <a:spcPts val="3359"/>
                </a:lnSpc>
              </a:pPr>
            </a:p>
          </p:txBody>
        </p:sp>
      </p:grpSp>
      <p:sp>
        <p:nvSpPr>
          <p:cNvPr name="TextBox 9" id="9"/>
          <p:cNvSpPr txBox="true"/>
          <p:nvPr/>
        </p:nvSpPr>
        <p:spPr>
          <a:xfrm rot="0">
            <a:off x="17275996" y="9676336"/>
            <a:ext cx="203388" cy="487633"/>
          </a:xfrm>
          <a:prstGeom prst="rect">
            <a:avLst/>
          </a:prstGeom>
        </p:spPr>
        <p:txBody>
          <a:bodyPr anchor="t" rtlCol="false" tIns="0" lIns="0" bIns="0" rIns="0" wrap="none">
            <a:spAutoFit/>
          </a:bodyPr>
          <a:lstStyle/>
          <a:p>
            <a:pPr algn="ctr">
              <a:lnSpc>
                <a:spcPts val="3499"/>
              </a:lnSpc>
              <a:spcBef>
                <a:spcPct val="0"/>
              </a:spcBef>
            </a:pPr>
            <a:r>
              <a:rPr lang="en-US" sz="2499">
                <a:solidFill>
                  <a:srgbClr val="FFFFFF"/>
                </a:solidFill>
                <a:latin typeface="Arbutus Slab"/>
                <a:ea typeface="Arbutus Slab"/>
                <a:cs typeface="Arbutus Slab"/>
                <a:sym typeface="Arbutus Slab"/>
              </a:rPr>
              <a:t>27</a:t>
            </a:r>
          </a:p>
        </p:txBody>
      </p:sp>
      <p:sp>
        <p:nvSpPr>
          <p:cNvPr name="TextBox 10" id="10"/>
          <p:cNvSpPr txBox="true"/>
          <p:nvPr/>
        </p:nvSpPr>
        <p:spPr>
          <a:xfrm rot="0">
            <a:off x="6438840" y="9684814"/>
            <a:ext cx="5410319"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Sergio Esteban Quintero Benavides</a:t>
            </a:r>
          </a:p>
        </p:txBody>
      </p:sp>
      <p:sp>
        <p:nvSpPr>
          <p:cNvPr name="TextBox 11" id="11"/>
          <p:cNvSpPr txBox="true"/>
          <p:nvPr/>
        </p:nvSpPr>
        <p:spPr>
          <a:xfrm rot="0">
            <a:off x="421400" y="9684814"/>
            <a:ext cx="2734017"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2025/08/06</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503151" y="294067"/>
            <a:ext cx="1512298" cy="1469265"/>
          </a:xfrm>
          <a:custGeom>
            <a:avLst/>
            <a:gdLst/>
            <a:ahLst/>
            <a:cxnLst/>
            <a:rect r="r" b="b" t="t" l="l"/>
            <a:pathLst>
              <a:path h="1469265" w="1512298">
                <a:moveTo>
                  <a:pt x="0" y="0"/>
                </a:moveTo>
                <a:lnTo>
                  <a:pt x="1512298" y="0"/>
                </a:lnTo>
                <a:lnTo>
                  <a:pt x="1512298" y="1469266"/>
                </a:lnTo>
                <a:lnTo>
                  <a:pt x="0" y="1469266"/>
                </a:lnTo>
                <a:lnTo>
                  <a:pt x="0" y="0"/>
                </a:lnTo>
                <a:close/>
              </a:path>
            </a:pathLst>
          </a:custGeom>
          <a:blipFill>
            <a:blip r:embed="rId2"/>
            <a:stretch>
              <a:fillRect l="0" t="0" r="0" b="0"/>
            </a:stretch>
          </a:blipFill>
        </p:spPr>
      </p:sp>
      <p:sp>
        <p:nvSpPr>
          <p:cNvPr name="Freeform 3" id="3"/>
          <p:cNvSpPr/>
          <p:nvPr/>
        </p:nvSpPr>
        <p:spPr>
          <a:xfrm flipH="false" flipV="false" rot="0">
            <a:off x="2415389" y="2767994"/>
            <a:ext cx="13457222" cy="6490306"/>
          </a:xfrm>
          <a:custGeom>
            <a:avLst/>
            <a:gdLst/>
            <a:ahLst/>
            <a:cxnLst/>
            <a:rect r="r" b="b" t="t" l="l"/>
            <a:pathLst>
              <a:path h="6490306" w="13457222">
                <a:moveTo>
                  <a:pt x="0" y="0"/>
                </a:moveTo>
                <a:lnTo>
                  <a:pt x="13457222" y="0"/>
                </a:lnTo>
                <a:lnTo>
                  <a:pt x="13457222" y="6490306"/>
                </a:lnTo>
                <a:lnTo>
                  <a:pt x="0" y="6490306"/>
                </a:lnTo>
                <a:lnTo>
                  <a:pt x="0" y="0"/>
                </a:lnTo>
                <a:close/>
              </a:path>
            </a:pathLst>
          </a:custGeom>
          <a:blipFill>
            <a:blip r:embed="rId3"/>
            <a:stretch>
              <a:fillRect l="0" t="0" r="0" b="0"/>
            </a:stretch>
          </a:blipFill>
        </p:spPr>
      </p:sp>
      <p:sp>
        <p:nvSpPr>
          <p:cNvPr name="TextBox 4" id="4"/>
          <p:cNvSpPr txBox="true"/>
          <p:nvPr/>
        </p:nvSpPr>
        <p:spPr>
          <a:xfrm rot="0">
            <a:off x="1028700" y="1200150"/>
            <a:ext cx="14837336" cy="694636"/>
          </a:xfrm>
          <a:prstGeom prst="rect">
            <a:avLst/>
          </a:prstGeom>
        </p:spPr>
        <p:txBody>
          <a:bodyPr anchor="t" rtlCol="false" tIns="0" lIns="0" bIns="0" rIns="0">
            <a:spAutoFit/>
          </a:bodyPr>
          <a:lstStyle/>
          <a:p>
            <a:pPr algn="l">
              <a:lnSpc>
                <a:spcPts val="5158"/>
              </a:lnSpc>
            </a:pPr>
            <a:r>
              <a:rPr lang="en-US" sz="5731" spc="-114">
                <a:solidFill>
                  <a:srgbClr val="291B25"/>
                </a:solidFill>
                <a:latin typeface="Arbutus Slab"/>
                <a:ea typeface="Arbutus Slab"/>
                <a:cs typeface="Arbutus Slab"/>
                <a:sym typeface="Arbutus Slab"/>
              </a:rPr>
              <a:t>V. Simulation results</a:t>
            </a:r>
          </a:p>
        </p:txBody>
      </p:sp>
      <p:sp>
        <p:nvSpPr>
          <p:cNvPr name="TextBox 5" id="5"/>
          <p:cNvSpPr txBox="true"/>
          <p:nvPr/>
        </p:nvSpPr>
        <p:spPr>
          <a:xfrm rot="0">
            <a:off x="5728827" y="2098069"/>
            <a:ext cx="6830347" cy="669925"/>
          </a:xfrm>
          <a:prstGeom prst="rect">
            <a:avLst/>
          </a:prstGeom>
        </p:spPr>
        <p:txBody>
          <a:bodyPr anchor="t" rtlCol="false" tIns="0" lIns="0" bIns="0" rIns="0">
            <a:spAutoFit/>
          </a:bodyPr>
          <a:lstStyle/>
          <a:p>
            <a:pPr algn="ctr">
              <a:lnSpc>
                <a:spcPts val="5599"/>
              </a:lnSpc>
            </a:pPr>
            <a:r>
              <a:rPr lang="en-US" sz="3999" spc="-79">
                <a:solidFill>
                  <a:srgbClr val="291B25"/>
                </a:solidFill>
                <a:latin typeface="Arbutus Slab"/>
                <a:ea typeface="Arbutus Slab"/>
                <a:cs typeface="Arbutus Slab"/>
                <a:sym typeface="Arbutus Slab"/>
              </a:rPr>
              <a:t>Vertical position of the fork</a:t>
            </a:r>
          </a:p>
        </p:txBody>
      </p:sp>
      <p:grpSp>
        <p:nvGrpSpPr>
          <p:cNvPr name="Group 6" id="6"/>
          <p:cNvGrpSpPr/>
          <p:nvPr/>
        </p:nvGrpSpPr>
        <p:grpSpPr>
          <a:xfrm rot="5400000">
            <a:off x="8776764" y="775764"/>
            <a:ext cx="734472" cy="18288000"/>
            <a:chOff x="0" y="0"/>
            <a:chExt cx="193441" cy="4816593"/>
          </a:xfrm>
        </p:grpSpPr>
        <p:sp>
          <p:nvSpPr>
            <p:cNvPr name="Freeform 7" id="7"/>
            <p:cNvSpPr/>
            <p:nvPr/>
          </p:nvSpPr>
          <p:spPr>
            <a:xfrm flipH="false" flipV="false" rot="0">
              <a:off x="0" y="0"/>
              <a:ext cx="193441" cy="4816592"/>
            </a:xfrm>
            <a:custGeom>
              <a:avLst/>
              <a:gdLst/>
              <a:ahLst/>
              <a:cxnLst/>
              <a:rect r="r" b="b" t="t" l="l"/>
              <a:pathLst>
                <a:path h="4816592" w="193441">
                  <a:moveTo>
                    <a:pt x="0" y="0"/>
                  </a:moveTo>
                  <a:lnTo>
                    <a:pt x="193441" y="0"/>
                  </a:lnTo>
                  <a:lnTo>
                    <a:pt x="193441" y="4816592"/>
                  </a:lnTo>
                  <a:lnTo>
                    <a:pt x="0" y="4816592"/>
                  </a:lnTo>
                  <a:close/>
                </a:path>
              </a:pathLst>
            </a:custGeom>
            <a:solidFill>
              <a:srgbClr val="291B25"/>
            </a:solidFill>
          </p:spPr>
        </p:sp>
        <p:sp>
          <p:nvSpPr>
            <p:cNvPr name="TextBox 8" id="8"/>
            <p:cNvSpPr txBox="true"/>
            <p:nvPr/>
          </p:nvSpPr>
          <p:spPr>
            <a:xfrm>
              <a:off x="0" y="-47625"/>
              <a:ext cx="193441" cy="4864218"/>
            </a:xfrm>
            <a:prstGeom prst="rect">
              <a:avLst/>
            </a:prstGeom>
          </p:spPr>
          <p:txBody>
            <a:bodyPr anchor="ctr" rtlCol="false" tIns="50800" lIns="50800" bIns="50800" rIns="50800"/>
            <a:lstStyle/>
            <a:p>
              <a:pPr algn="ctr">
                <a:lnSpc>
                  <a:spcPts val="3359"/>
                </a:lnSpc>
              </a:pPr>
            </a:p>
          </p:txBody>
        </p:sp>
      </p:grpSp>
      <p:sp>
        <p:nvSpPr>
          <p:cNvPr name="TextBox 9" id="9"/>
          <p:cNvSpPr txBox="true"/>
          <p:nvPr/>
        </p:nvSpPr>
        <p:spPr>
          <a:xfrm rot="0">
            <a:off x="17275996" y="9676336"/>
            <a:ext cx="203388" cy="487633"/>
          </a:xfrm>
          <a:prstGeom prst="rect">
            <a:avLst/>
          </a:prstGeom>
        </p:spPr>
        <p:txBody>
          <a:bodyPr anchor="t" rtlCol="false" tIns="0" lIns="0" bIns="0" rIns="0" wrap="none">
            <a:spAutoFit/>
          </a:bodyPr>
          <a:lstStyle/>
          <a:p>
            <a:pPr algn="ctr">
              <a:lnSpc>
                <a:spcPts val="3499"/>
              </a:lnSpc>
              <a:spcBef>
                <a:spcPct val="0"/>
              </a:spcBef>
            </a:pPr>
            <a:r>
              <a:rPr lang="en-US" sz="2499">
                <a:solidFill>
                  <a:srgbClr val="FFFFFF"/>
                </a:solidFill>
                <a:latin typeface="Arbutus Slab"/>
                <a:ea typeface="Arbutus Slab"/>
                <a:cs typeface="Arbutus Slab"/>
                <a:sym typeface="Arbutus Slab"/>
              </a:rPr>
              <a:t>28</a:t>
            </a:r>
          </a:p>
        </p:txBody>
      </p:sp>
      <p:sp>
        <p:nvSpPr>
          <p:cNvPr name="TextBox 10" id="10"/>
          <p:cNvSpPr txBox="true"/>
          <p:nvPr/>
        </p:nvSpPr>
        <p:spPr>
          <a:xfrm rot="0">
            <a:off x="6438840" y="9684814"/>
            <a:ext cx="5410319"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Sergio Esteban Quintero Benavides</a:t>
            </a:r>
          </a:p>
        </p:txBody>
      </p:sp>
      <p:sp>
        <p:nvSpPr>
          <p:cNvPr name="TextBox 11" id="11"/>
          <p:cNvSpPr txBox="true"/>
          <p:nvPr/>
        </p:nvSpPr>
        <p:spPr>
          <a:xfrm rot="0">
            <a:off x="421400" y="9684814"/>
            <a:ext cx="2734017"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2025/08/06</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503151" y="294067"/>
            <a:ext cx="1512298" cy="1469265"/>
          </a:xfrm>
          <a:custGeom>
            <a:avLst/>
            <a:gdLst/>
            <a:ahLst/>
            <a:cxnLst/>
            <a:rect r="r" b="b" t="t" l="l"/>
            <a:pathLst>
              <a:path h="1469265" w="1512298">
                <a:moveTo>
                  <a:pt x="0" y="0"/>
                </a:moveTo>
                <a:lnTo>
                  <a:pt x="1512298" y="0"/>
                </a:lnTo>
                <a:lnTo>
                  <a:pt x="1512298" y="1469266"/>
                </a:lnTo>
                <a:lnTo>
                  <a:pt x="0" y="1469266"/>
                </a:lnTo>
                <a:lnTo>
                  <a:pt x="0" y="0"/>
                </a:lnTo>
                <a:close/>
              </a:path>
            </a:pathLst>
          </a:custGeom>
          <a:blipFill>
            <a:blip r:embed="rId3"/>
            <a:stretch>
              <a:fillRect l="0" t="0" r="0" b="0"/>
            </a:stretch>
          </a:blipFill>
        </p:spPr>
      </p:sp>
      <p:sp>
        <p:nvSpPr>
          <p:cNvPr name="Freeform 3" id="3"/>
          <p:cNvSpPr/>
          <p:nvPr/>
        </p:nvSpPr>
        <p:spPr>
          <a:xfrm flipH="false" flipV="false" rot="0">
            <a:off x="2415389" y="2767994"/>
            <a:ext cx="13457222" cy="6490306"/>
          </a:xfrm>
          <a:custGeom>
            <a:avLst/>
            <a:gdLst/>
            <a:ahLst/>
            <a:cxnLst/>
            <a:rect r="r" b="b" t="t" l="l"/>
            <a:pathLst>
              <a:path h="6490306" w="13457222">
                <a:moveTo>
                  <a:pt x="0" y="0"/>
                </a:moveTo>
                <a:lnTo>
                  <a:pt x="13457222" y="0"/>
                </a:lnTo>
                <a:lnTo>
                  <a:pt x="13457222" y="6490306"/>
                </a:lnTo>
                <a:lnTo>
                  <a:pt x="0" y="6490306"/>
                </a:lnTo>
                <a:lnTo>
                  <a:pt x="0" y="0"/>
                </a:lnTo>
                <a:close/>
              </a:path>
            </a:pathLst>
          </a:custGeom>
          <a:blipFill>
            <a:blip r:embed="rId4"/>
            <a:stretch>
              <a:fillRect l="0" t="0" r="0" b="0"/>
            </a:stretch>
          </a:blipFill>
        </p:spPr>
      </p:sp>
      <p:sp>
        <p:nvSpPr>
          <p:cNvPr name="TextBox 4" id="4"/>
          <p:cNvSpPr txBox="true"/>
          <p:nvPr/>
        </p:nvSpPr>
        <p:spPr>
          <a:xfrm rot="0">
            <a:off x="1028700" y="1200150"/>
            <a:ext cx="14837336" cy="694636"/>
          </a:xfrm>
          <a:prstGeom prst="rect">
            <a:avLst/>
          </a:prstGeom>
        </p:spPr>
        <p:txBody>
          <a:bodyPr anchor="t" rtlCol="false" tIns="0" lIns="0" bIns="0" rIns="0">
            <a:spAutoFit/>
          </a:bodyPr>
          <a:lstStyle/>
          <a:p>
            <a:pPr algn="l">
              <a:lnSpc>
                <a:spcPts val="5158"/>
              </a:lnSpc>
            </a:pPr>
            <a:r>
              <a:rPr lang="en-US" sz="5731" spc="-114">
                <a:solidFill>
                  <a:srgbClr val="291B25"/>
                </a:solidFill>
                <a:latin typeface="Arbutus Slab"/>
                <a:ea typeface="Arbutus Slab"/>
                <a:cs typeface="Arbutus Slab"/>
                <a:sym typeface="Arbutus Slab"/>
              </a:rPr>
              <a:t>V. Simulation results</a:t>
            </a:r>
          </a:p>
        </p:txBody>
      </p:sp>
      <p:sp>
        <p:nvSpPr>
          <p:cNvPr name="TextBox 5" id="5"/>
          <p:cNvSpPr txBox="true"/>
          <p:nvPr/>
        </p:nvSpPr>
        <p:spPr>
          <a:xfrm rot="0">
            <a:off x="5728827" y="2098069"/>
            <a:ext cx="6830347" cy="669925"/>
          </a:xfrm>
          <a:prstGeom prst="rect">
            <a:avLst/>
          </a:prstGeom>
        </p:spPr>
        <p:txBody>
          <a:bodyPr anchor="t" rtlCol="false" tIns="0" lIns="0" bIns="0" rIns="0">
            <a:spAutoFit/>
          </a:bodyPr>
          <a:lstStyle/>
          <a:p>
            <a:pPr algn="ctr">
              <a:lnSpc>
                <a:spcPts val="5599"/>
              </a:lnSpc>
            </a:pPr>
            <a:r>
              <a:rPr lang="en-US" sz="3999" spc="-79">
                <a:solidFill>
                  <a:srgbClr val="291B25"/>
                </a:solidFill>
                <a:latin typeface="Arbutus Slab"/>
                <a:ea typeface="Arbutus Slab"/>
                <a:cs typeface="Arbutus Slab"/>
                <a:sym typeface="Arbutus Slab"/>
              </a:rPr>
              <a:t>Position error of the fork</a:t>
            </a:r>
          </a:p>
        </p:txBody>
      </p:sp>
      <p:grpSp>
        <p:nvGrpSpPr>
          <p:cNvPr name="Group 6" id="6"/>
          <p:cNvGrpSpPr/>
          <p:nvPr/>
        </p:nvGrpSpPr>
        <p:grpSpPr>
          <a:xfrm rot="5400000">
            <a:off x="8776764" y="775764"/>
            <a:ext cx="734472" cy="18288000"/>
            <a:chOff x="0" y="0"/>
            <a:chExt cx="193441" cy="4816593"/>
          </a:xfrm>
        </p:grpSpPr>
        <p:sp>
          <p:nvSpPr>
            <p:cNvPr name="Freeform 7" id="7"/>
            <p:cNvSpPr/>
            <p:nvPr/>
          </p:nvSpPr>
          <p:spPr>
            <a:xfrm flipH="false" flipV="false" rot="0">
              <a:off x="0" y="0"/>
              <a:ext cx="193441" cy="4816592"/>
            </a:xfrm>
            <a:custGeom>
              <a:avLst/>
              <a:gdLst/>
              <a:ahLst/>
              <a:cxnLst/>
              <a:rect r="r" b="b" t="t" l="l"/>
              <a:pathLst>
                <a:path h="4816592" w="193441">
                  <a:moveTo>
                    <a:pt x="0" y="0"/>
                  </a:moveTo>
                  <a:lnTo>
                    <a:pt x="193441" y="0"/>
                  </a:lnTo>
                  <a:lnTo>
                    <a:pt x="193441" y="4816592"/>
                  </a:lnTo>
                  <a:lnTo>
                    <a:pt x="0" y="4816592"/>
                  </a:lnTo>
                  <a:close/>
                </a:path>
              </a:pathLst>
            </a:custGeom>
            <a:solidFill>
              <a:srgbClr val="291B25"/>
            </a:solidFill>
          </p:spPr>
        </p:sp>
        <p:sp>
          <p:nvSpPr>
            <p:cNvPr name="TextBox 8" id="8"/>
            <p:cNvSpPr txBox="true"/>
            <p:nvPr/>
          </p:nvSpPr>
          <p:spPr>
            <a:xfrm>
              <a:off x="0" y="-47625"/>
              <a:ext cx="193441" cy="4864218"/>
            </a:xfrm>
            <a:prstGeom prst="rect">
              <a:avLst/>
            </a:prstGeom>
          </p:spPr>
          <p:txBody>
            <a:bodyPr anchor="ctr" rtlCol="false" tIns="50800" lIns="50800" bIns="50800" rIns="50800"/>
            <a:lstStyle/>
            <a:p>
              <a:pPr algn="ctr">
                <a:lnSpc>
                  <a:spcPts val="3359"/>
                </a:lnSpc>
              </a:pPr>
            </a:p>
          </p:txBody>
        </p:sp>
      </p:grpSp>
      <p:sp>
        <p:nvSpPr>
          <p:cNvPr name="TextBox 9" id="9"/>
          <p:cNvSpPr txBox="true"/>
          <p:nvPr/>
        </p:nvSpPr>
        <p:spPr>
          <a:xfrm rot="0">
            <a:off x="17275996" y="9676336"/>
            <a:ext cx="203388" cy="487633"/>
          </a:xfrm>
          <a:prstGeom prst="rect">
            <a:avLst/>
          </a:prstGeom>
        </p:spPr>
        <p:txBody>
          <a:bodyPr anchor="t" rtlCol="false" tIns="0" lIns="0" bIns="0" rIns="0" wrap="none">
            <a:spAutoFit/>
          </a:bodyPr>
          <a:lstStyle/>
          <a:p>
            <a:pPr algn="ctr">
              <a:lnSpc>
                <a:spcPts val="3499"/>
              </a:lnSpc>
              <a:spcBef>
                <a:spcPct val="0"/>
              </a:spcBef>
            </a:pPr>
            <a:r>
              <a:rPr lang="en-US" sz="2499">
                <a:solidFill>
                  <a:srgbClr val="FFFFFF"/>
                </a:solidFill>
                <a:latin typeface="Arbutus Slab"/>
                <a:ea typeface="Arbutus Slab"/>
                <a:cs typeface="Arbutus Slab"/>
                <a:sym typeface="Arbutus Slab"/>
              </a:rPr>
              <a:t>29</a:t>
            </a:r>
          </a:p>
        </p:txBody>
      </p:sp>
      <p:sp>
        <p:nvSpPr>
          <p:cNvPr name="TextBox 10" id="10"/>
          <p:cNvSpPr txBox="true"/>
          <p:nvPr/>
        </p:nvSpPr>
        <p:spPr>
          <a:xfrm rot="0">
            <a:off x="6438840" y="9684814"/>
            <a:ext cx="5410319"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Sergio Esteban Quintero Benavides</a:t>
            </a:r>
          </a:p>
        </p:txBody>
      </p:sp>
      <p:sp>
        <p:nvSpPr>
          <p:cNvPr name="TextBox 11" id="11"/>
          <p:cNvSpPr txBox="true"/>
          <p:nvPr/>
        </p:nvSpPr>
        <p:spPr>
          <a:xfrm rot="0">
            <a:off x="421400" y="9684814"/>
            <a:ext cx="2734017"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2025/08/06</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503151" y="294067"/>
            <a:ext cx="1512298" cy="1469265"/>
          </a:xfrm>
          <a:custGeom>
            <a:avLst/>
            <a:gdLst/>
            <a:ahLst/>
            <a:cxnLst/>
            <a:rect r="r" b="b" t="t" l="l"/>
            <a:pathLst>
              <a:path h="1469265" w="1512298">
                <a:moveTo>
                  <a:pt x="0" y="0"/>
                </a:moveTo>
                <a:lnTo>
                  <a:pt x="1512298" y="0"/>
                </a:lnTo>
                <a:lnTo>
                  <a:pt x="1512298" y="1469266"/>
                </a:lnTo>
                <a:lnTo>
                  <a:pt x="0" y="1469266"/>
                </a:lnTo>
                <a:lnTo>
                  <a:pt x="0" y="0"/>
                </a:lnTo>
                <a:close/>
              </a:path>
            </a:pathLst>
          </a:custGeom>
          <a:blipFill>
            <a:blip r:embed="rId2"/>
            <a:stretch>
              <a:fillRect l="0" t="0" r="0" b="0"/>
            </a:stretch>
          </a:blipFill>
        </p:spPr>
      </p:sp>
      <p:sp>
        <p:nvSpPr>
          <p:cNvPr name="Freeform 3" id="3"/>
          <p:cNvSpPr/>
          <p:nvPr/>
        </p:nvSpPr>
        <p:spPr>
          <a:xfrm flipH="false" flipV="false" rot="0">
            <a:off x="5027499" y="3261414"/>
            <a:ext cx="8233002" cy="5917470"/>
          </a:xfrm>
          <a:custGeom>
            <a:avLst/>
            <a:gdLst/>
            <a:ahLst/>
            <a:cxnLst/>
            <a:rect r="r" b="b" t="t" l="l"/>
            <a:pathLst>
              <a:path h="5917470" w="8233002">
                <a:moveTo>
                  <a:pt x="0" y="0"/>
                </a:moveTo>
                <a:lnTo>
                  <a:pt x="8233002" y="0"/>
                </a:lnTo>
                <a:lnTo>
                  <a:pt x="8233002" y="5917471"/>
                </a:lnTo>
                <a:lnTo>
                  <a:pt x="0" y="5917471"/>
                </a:lnTo>
                <a:lnTo>
                  <a:pt x="0" y="0"/>
                </a:lnTo>
                <a:close/>
              </a:path>
            </a:pathLst>
          </a:custGeom>
          <a:blipFill>
            <a:blip r:embed="rId3"/>
            <a:stretch>
              <a:fillRect l="0" t="0" r="0" b="0"/>
            </a:stretch>
          </a:blipFill>
        </p:spPr>
      </p:sp>
      <p:grpSp>
        <p:nvGrpSpPr>
          <p:cNvPr name="Group 4" id="4"/>
          <p:cNvGrpSpPr/>
          <p:nvPr/>
        </p:nvGrpSpPr>
        <p:grpSpPr>
          <a:xfrm rot="0">
            <a:off x="10404686" y="3535682"/>
            <a:ext cx="716264" cy="1985557"/>
            <a:chOff x="0" y="0"/>
            <a:chExt cx="188646" cy="522945"/>
          </a:xfrm>
        </p:grpSpPr>
        <p:sp>
          <p:nvSpPr>
            <p:cNvPr name="Freeform 5" id="5"/>
            <p:cNvSpPr/>
            <p:nvPr/>
          </p:nvSpPr>
          <p:spPr>
            <a:xfrm flipH="false" flipV="false" rot="0">
              <a:off x="0" y="0"/>
              <a:ext cx="188646" cy="522945"/>
            </a:xfrm>
            <a:custGeom>
              <a:avLst/>
              <a:gdLst/>
              <a:ahLst/>
              <a:cxnLst/>
              <a:rect r="r" b="b" t="t" l="l"/>
              <a:pathLst>
                <a:path h="522945" w="188646">
                  <a:moveTo>
                    <a:pt x="0" y="0"/>
                  </a:moveTo>
                  <a:lnTo>
                    <a:pt x="188646" y="0"/>
                  </a:lnTo>
                  <a:lnTo>
                    <a:pt x="188646" y="522945"/>
                  </a:lnTo>
                  <a:lnTo>
                    <a:pt x="0" y="522945"/>
                  </a:lnTo>
                  <a:close/>
                </a:path>
              </a:pathLst>
            </a:custGeom>
            <a:solidFill>
              <a:srgbClr val="0097B2">
                <a:alpha val="33725"/>
              </a:srgbClr>
            </a:solidFill>
          </p:spPr>
        </p:sp>
        <p:sp>
          <p:nvSpPr>
            <p:cNvPr name="TextBox 6" id="6"/>
            <p:cNvSpPr txBox="true"/>
            <p:nvPr/>
          </p:nvSpPr>
          <p:spPr>
            <a:xfrm>
              <a:off x="0" y="-47625"/>
              <a:ext cx="188646" cy="570570"/>
            </a:xfrm>
            <a:prstGeom prst="rect">
              <a:avLst/>
            </a:prstGeom>
          </p:spPr>
          <p:txBody>
            <a:bodyPr anchor="ctr" rtlCol="false" tIns="50800" lIns="50800" bIns="50800" rIns="50800"/>
            <a:lstStyle/>
            <a:p>
              <a:pPr algn="ctr">
                <a:lnSpc>
                  <a:spcPts val="3499"/>
                </a:lnSpc>
              </a:pPr>
            </a:p>
          </p:txBody>
        </p:sp>
      </p:grpSp>
      <p:sp>
        <p:nvSpPr>
          <p:cNvPr name="TextBox 7" id="7"/>
          <p:cNvSpPr txBox="true"/>
          <p:nvPr/>
        </p:nvSpPr>
        <p:spPr>
          <a:xfrm rot="0">
            <a:off x="1712962" y="2209800"/>
            <a:ext cx="14862077" cy="669925"/>
          </a:xfrm>
          <a:prstGeom prst="rect">
            <a:avLst/>
          </a:prstGeom>
        </p:spPr>
        <p:txBody>
          <a:bodyPr anchor="t" rtlCol="false" tIns="0" lIns="0" bIns="0" rIns="0">
            <a:spAutoFit/>
          </a:bodyPr>
          <a:lstStyle/>
          <a:p>
            <a:pPr algn="l">
              <a:lnSpc>
                <a:spcPts val="5599"/>
              </a:lnSpc>
            </a:pPr>
            <a:r>
              <a:rPr lang="en-US" sz="3999" spc="-79">
                <a:solidFill>
                  <a:srgbClr val="291B25"/>
                </a:solidFill>
                <a:latin typeface="Arbutus Slab"/>
                <a:ea typeface="Arbutus Slab"/>
                <a:cs typeface="Arbutus Slab"/>
                <a:sym typeface="Arbutus Slab"/>
              </a:rPr>
              <a:t>Ball screw linear actuator ETH2-17-L5-350-BC-M40B-E5N5L</a:t>
            </a:r>
          </a:p>
        </p:txBody>
      </p:sp>
      <p:sp>
        <p:nvSpPr>
          <p:cNvPr name="TextBox 8" id="8"/>
          <p:cNvSpPr txBox="true"/>
          <p:nvPr/>
        </p:nvSpPr>
        <p:spPr>
          <a:xfrm rot="0">
            <a:off x="1028700" y="1200150"/>
            <a:ext cx="14837336" cy="694636"/>
          </a:xfrm>
          <a:prstGeom prst="rect">
            <a:avLst/>
          </a:prstGeom>
        </p:spPr>
        <p:txBody>
          <a:bodyPr anchor="t" rtlCol="false" tIns="0" lIns="0" bIns="0" rIns="0">
            <a:spAutoFit/>
          </a:bodyPr>
          <a:lstStyle/>
          <a:p>
            <a:pPr algn="l">
              <a:lnSpc>
                <a:spcPts val="5158"/>
              </a:lnSpc>
            </a:pPr>
            <a:r>
              <a:rPr lang="en-US" sz="5731" spc="-114">
                <a:solidFill>
                  <a:srgbClr val="291B25"/>
                </a:solidFill>
                <a:latin typeface="Arbutus Slab"/>
                <a:ea typeface="Arbutus Slab"/>
                <a:cs typeface="Arbutus Slab"/>
                <a:sym typeface="Arbutus Slab"/>
              </a:rPr>
              <a:t>II. Lift mechanical design</a:t>
            </a:r>
          </a:p>
        </p:txBody>
      </p:sp>
      <p:grpSp>
        <p:nvGrpSpPr>
          <p:cNvPr name="Group 9" id="9"/>
          <p:cNvGrpSpPr/>
          <p:nvPr/>
        </p:nvGrpSpPr>
        <p:grpSpPr>
          <a:xfrm rot="0">
            <a:off x="10404686" y="5814965"/>
            <a:ext cx="716264" cy="845356"/>
            <a:chOff x="0" y="0"/>
            <a:chExt cx="188646" cy="222645"/>
          </a:xfrm>
        </p:grpSpPr>
        <p:sp>
          <p:nvSpPr>
            <p:cNvPr name="Freeform 10" id="10"/>
            <p:cNvSpPr/>
            <p:nvPr/>
          </p:nvSpPr>
          <p:spPr>
            <a:xfrm flipH="false" flipV="false" rot="0">
              <a:off x="0" y="0"/>
              <a:ext cx="188646" cy="222645"/>
            </a:xfrm>
            <a:custGeom>
              <a:avLst/>
              <a:gdLst/>
              <a:ahLst/>
              <a:cxnLst/>
              <a:rect r="r" b="b" t="t" l="l"/>
              <a:pathLst>
                <a:path h="222645" w="188646">
                  <a:moveTo>
                    <a:pt x="0" y="0"/>
                  </a:moveTo>
                  <a:lnTo>
                    <a:pt x="188646" y="0"/>
                  </a:lnTo>
                  <a:lnTo>
                    <a:pt x="188646" y="222645"/>
                  </a:lnTo>
                  <a:lnTo>
                    <a:pt x="0" y="222645"/>
                  </a:lnTo>
                  <a:close/>
                </a:path>
              </a:pathLst>
            </a:custGeom>
            <a:solidFill>
              <a:srgbClr val="0097B2">
                <a:alpha val="33725"/>
              </a:srgbClr>
            </a:solidFill>
          </p:spPr>
        </p:sp>
        <p:sp>
          <p:nvSpPr>
            <p:cNvPr name="TextBox 11" id="11"/>
            <p:cNvSpPr txBox="true"/>
            <p:nvPr/>
          </p:nvSpPr>
          <p:spPr>
            <a:xfrm>
              <a:off x="0" y="-47625"/>
              <a:ext cx="188646" cy="270270"/>
            </a:xfrm>
            <a:prstGeom prst="rect">
              <a:avLst/>
            </a:prstGeom>
          </p:spPr>
          <p:txBody>
            <a:bodyPr anchor="ctr" rtlCol="false" tIns="50800" lIns="50800" bIns="50800" rIns="50800"/>
            <a:lstStyle/>
            <a:p>
              <a:pPr algn="ctr">
                <a:lnSpc>
                  <a:spcPts val="3499"/>
                </a:lnSpc>
              </a:pPr>
            </a:p>
          </p:txBody>
        </p:sp>
      </p:grpSp>
      <p:sp>
        <p:nvSpPr>
          <p:cNvPr name="TextBox 12" id="12"/>
          <p:cNvSpPr txBox="true"/>
          <p:nvPr/>
        </p:nvSpPr>
        <p:spPr>
          <a:xfrm rot="0">
            <a:off x="4451236" y="8756610"/>
            <a:ext cx="576262" cy="42227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Arbutus Slab"/>
                <a:ea typeface="Arbutus Slab"/>
                <a:cs typeface="Arbutus Slab"/>
                <a:sym typeface="Arbutus Slab"/>
              </a:rPr>
              <a:t>[19]</a:t>
            </a:r>
          </a:p>
        </p:txBody>
      </p:sp>
      <p:grpSp>
        <p:nvGrpSpPr>
          <p:cNvPr name="Group 13" id="13"/>
          <p:cNvGrpSpPr/>
          <p:nvPr/>
        </p:nvGrpSpPr>
        <p:grpSpPr>
          <a:xfrm rot="5400000">
            <a:off x="8776764" y="775764"/>
            <a:ext cx="734472" cy="18288000"/>
            <a:chOff x="0" y="0"/>
            <a:chExt cx="193441" cy="4816593"/>
          </a:xfrm>
        </p:grpSpPr>
        <p:sp>
          <p:nvSpPr>
            <p:cNvPr name="Freeform 14" id="14"/>
            <p:cNvSpPr/>
            <p:nvPr/>
          </p:nvSpPr>
          <p:spPr>
            <a:xfrm flipH="false" flipV="false" rot="0">
              <a:off x="0" y="0"/>
              <a:ext cx="193441" cy="4816592"/>
            </a:xfrm>
            <a:custGeom>
              <a:avLst/>
              <a:gdLst/>
              <a:ahLst/>
              <a:cxnLst/>
              <a:rect r="r" b="b" t="t" l="l"/>
              <a:pathLst>
                <a:path h="4816592" w="193441">
                  <a:moveTo>
                    <a:pt x="0" y="0"/>
                  </a:moveTo>
                  <a:lnTo>
                    <a:pt x="193441" y="0"/>
                  </a:lnTo>
                  <a:lnTo>
                    <a:pt x="193441" y="4816592"/>
                  </a:lnTo>
                  <a:lnTo>
                    <a:pt x="0" y="4816592"/>
                  </a:lnTo>
                  <a:close/>
                </a:path>
              </a:pathLst>
            </a:custGeom>
            <a:solidFill>
              <a:srgbClr val="291B25"/>
            </a:solidFill>
          </p:spPr>
        </p:sp>
        <p:sp>
          <p:nvSpPr>
            <p:cNvPr name="TextBox 15" id="15"/>
            <p:cNvSpPr txBox="true"/>
            <p:nvPr/>
          </p:nvSpPr>
          <p:spPr>
            <a:xfrm>
              <a:off x="0" y="-47625"/>
              <a:ext cx="193441" cy="4864218"/>
            </a:xfrm>
            <a:prstGeom prst="rect">
              <a:avLst/>
            </a:prstGeom>
          </p:spPr>
          <p:txBody>
            <a:bodyPr anchor="ctr" rtlCol="false" tIns="50800" lIns="50800" bIns="50800" rIns="50800"/>
            <a:lstStyle/>
            <a:p>
              <a:pPr algn="ctr">
                <a:lnSpc>
                  <a:spcPts val="3359"/>
                </a:lnSpc>
              </a:pPr>
            </a:p>
          </p:txBody>
        </p:sp>
      </p:grpSp>
      <p:sp>
        <p:nvSpPr>
          <p:cNvPr name="TextBox 16" id="16"/>
          <p:cNvSpPr txBox="true"/>
          <p:nvPr/>
        </p:nvSpPr>
        <p:spPr>
          <a:xfrm rot="0">
            <a:off x="17275996" y="9676336"/>
            <a:ext cx="203388" cy="487633"/>
          </a:xfrm>
          <a:prstGeom prst="rect">
            <a:avLst/>
          </a:prstGeom>
        </p:spPr>
        <p:txBody>
          <a:bodyPr anchor="t" rtlCol="false" tIns="0" lIns="0" bIns="0" rIns="0" wrap="none">
            <a:spAutoFit/>
          </a:bodyPr>
          <a:lstStyle/>
          <a:p>
            <a:pPr algn="ctr">
              <a:lnSpc>
                <a:spcPts val="3499"/>
              </a:lnSpc>
              <a:spcBef>
                <a:spcPct val="0"/>
              </a:spcBef>
            </a:pPr>
            <a:r>
              <a:rPr lang="en-US" sz="2499">
                <a:solidFill>
                  <a:srgbClr val="FFFFFF"/>
                </a:solidFill>
                <a:latin typeface="Arbutus Slab"/>
                <a:ea typeface="Arbutus Slab"/>
                <a:cs typeface="Arbutus Slab"/>
                <a:sym typeface="Arbutus Slab"/>
              </a:rPr>
              <a:t>3</a:t>
            </a:r>
          </a:p>
        </p:txBody>
      </p:sp>
      <p:sp>
        <p:nvSpPr>
          <p:cNvPr name="TextBox 17" id="17"/>
          <p:cNvSpPr txBox="true"/>
          <p:nvPr/>
        </p:nvSpPr>
        <p:spPr>
          <a:xfrm rot="0">
            <a:off x="6438840" y="9684814"/>
            <a:ext cx="5410319"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Sergio Esteban Quintero Benavides</a:t>
            </a:r>
          </a:p>
        </p:txBody>
      </p:sp>
      <p:sp>
        <p:nvSpPr>
          <p:cNvPr name="TextBox 18" id="18"/>
          <p:cNvSpPr txBox="true"/>
          <p:nvPr/>
        </p:nvSpPr>
        <p:spPr>
          <a:xfrm rot="0">
            <a:off x="421400" y="9684814"/>
            <a:ext cx="2734017"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2025/08/06</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503151" y="294067"/>
            <a:ext cx="1512298" cy="1469265"/>
          </a:xfrm>
          <a:custGeom>
            <a:avLst/>
            <a:gdLst/>
            <a:ahLst/>
            <a:cxnLst/>
            <a:rect r="r" b="b" t="t" l="l"/>
            <a:pathLst>
              <a:path h="1469265" w="1512298">
                <a:moveTo>
                  <a:pt x="0" y="0"/>
                </a:moveTo>
                <a:lnTo>
                  <a:pt x="1512298" y="0"/>
                </a:lnTo>
                <a:lnTo>
                  <a:pt x="1512298" y="1469266"/>
                </a:lnTo>
                <a:lnTo>
                  <a:pt x="0" y="1469266"/>
                </a:lnTo>
                <a:lnTo>
                  <a:pt x="0" y="0"/>
                </a:lnTo>
                <a:close/>
              </a:path>
            </a:pathLst>
          </a:custGeom>
          <a:blipFill>
            <a:blip r:embed="rId2"/>
            <a:stretch>
              <a:fillRect l="0" t="0" r="0" b="0"/>
            </a:stretch>
          </a:blipFill>
        </p:spPr>
      </p:sp>
      <p:sp>
        <p:nvSpPr>
          <p:cNvPr name="Freeform 3" id="3"/>
          <p:cNvSpPr/>
          <p:nvPr/>
        </p:nvSpPr>
        <p:spPr>
          <a:xfrm flipH="false" flipV="false" rot="0">
            <a:off x="2408814" y="2564734"/>
            <a:ext cx="13457222" cy="6693566"/>
          </a:xfrm>
          <a:custGeom>
            <a:avLst/>
            <a:gdLst/>
            <a:ahLst/>
            <a:cxnLst/>
            <a:rect r="r" b="b" t="t" l="l"/>
            <a:pathLst>
              <a:path h="6693566" w="13457222">
                <a:moveTo>
                  <a:pt x="0" y="0"/>
                </a:moveTo>
                <a:lnTo>
                  <a:pt x="13457222" y="0"/>
                </a:lnTo>
                <a:lnTo>
                  <a:pt x="13457222" y="6693566"/>
                </a:lnTo>
                <a:lnTo>
                  <a:pt x="0" y="6693566"/>
                </a:lnTo>
                <a:lnTo>
                  <a:pt x="0" y="0"/>
                </a:lnTo>
                <a:close/>
              </a:path>
            </a:pathLst>
          </a:custGeom>
          <a:blipFill>
            <a:blip r:embed="rId3"/>
            <a:stretch>
              <a:fillRect l="0" t="0" r="0" b="0"/>
            </a:stretch>
          </a:blipFill>
        </p:spPr>
      </p:sp>
      <p:sp>
        <p:nvSpPr>
          <p:cNvPr name="TextBox 4" id="4"/>
          <p:cNvSpPr txBox="true"/>
          <p:nvPr/>
        </p:nvSpPr>
        <p:spPr>
          <a:xfrm rot="0">
            <a:off x="1028700" y="1200150"/>
            <a:ext cx="14837336" cy="694636"/>
          </a:xfrm>
          <a:prstGeom prst="rect">
            <a:avLst/>
          </a:prstGeom>
        </p:spPr>
        <p:txBody>
          <a:bodyPr anchor="t" rtlCol="false" tIns="0" lIns="0" bIns="0" rIns="0">
            <a:spAutoFit/>
          </a:bodyPr>
          <a:lstStyle/>
          <a:p>
            <a:pPr algn="l">
              <a:lnSpc>
                <a:spcPts val="5158"/>
              </a:lnSpc>
            </a:pPr>
            <a:r>
              <a:rPr lang="en-US" sz="5731" spc="-114">
                <a:solidFill>
                  <a:srgbClr val="291B25"/>
                </a:solidFill>
                <a:latin typeface="Arbutus Slab"/>
                <a:ea typeface="Arbutus Slab"/>
                <a:cs typeface="Arbutus Slab"/>
                <a:sym typeface="Arbutus Slab"/>
              </a:rPr>
              <a:t>V. Simulation results</a:t>
            </a:r>
          </a:p>
        </p:txBody>
      </p:sp>
      <p:sp>
        <p:nvSpPr>
          <p:cNvPr name="TextBox 5" id="5"/>
          <p:cNvSpPr txBox="true"/>
          <p:nvPr/>
        </p:nvSpPr>
        <p:spPr>
          <a:xfrm rot="0">
            <a:off x="2930592" y="2037072"/>
            <a:ext cx="12426816" cy="669925"/>
          </a:xfrm>
          <a:prstGeom prst="rect">
            <a:avLst/>
          </a:prstGeom>
        </p:spPr>
        <p:txBody>
          <a:bodyPr anchor="t" rtlCol="false" tIns="0" lIns="0" bIns="0" rIns="0">
            <a:spAutoFit/>
          </a:bodyPr>
          <a:lstStyle/>
          <a:p>
            <a:pPr algn="ctr">
              <a:lnSpc>
                <a:spcPts val="5599"/>
              </a:lnSpc>
            </a:pPr>
            <a:r>
              <a:rPr lang="en-US" sz="3999" spc="-79">
                <a:solidFill>
                  <a:srgbClr val="291B25"/>
                </a:solidFill>
                <a:latin typeface="Arbutus Slab"/>
                <a:ea typeface="Arbutus Slab"/>
                <a:cs typeface="Arbutus Slab"/>
                <a:sym typeface="Arbutus Slab"/>
              </a:rPr>
              <a:t>Estimated external torque over the fork (18.142Nm)</a:t>
            </a:r>
          </a:p>
        </p:txBody>
      </p:sp>
      <p:grpSp>
        <p:nvGrpSpPr>
          <p:cNvPr name="Group 6" id="6"/>
          <p:cNvGrpSpPr/>
          <p:nvPr/>
        </p:nvGrpSpPr>
        <p:grpSpPr>
          <a:xfrm rot="5400000">
            <a:off x="8776764" y="775764"/>
            <a:ext cx="734472" cy="18288000"/>
            <a:chOff x="0" y="0"/>
            <a:chExt cx="193441" cy="4816593"/>
          </a:xfrm>
        </p:grpSpPr>
        <p:sp>
          <p:nvSpPr>
            <p:cNvPr name="Freeform 7" id="7"/>
            <p:cNvSpPr/>
            <p:nvPr/>
          </p:nvSpPr>
          <p:spPr>
            <a:xfrm flipH="false" flipV="false" rot="0">
              <a:off x="0" y="0"/>
              <a:ext cx="193441" cy="4816592"/>
            </a:xfrm>
            <a:custGeom>
              <a:avLst/>
              <a:gdLst/>
              <a:ahLst/>
              <a:cxnLst/>
              <a:rect r="r" b="b" t="t" l="l"/>
              <a:pathLst>
                <a:path h="4816592" w="193441">
                  <a:moveTo>
                    <a:pt x="0" y="0"/>
                  </a:moveTo>
                  <a:lnTo>
                    <a:pt x="193441" y="0"/>
                  </a:lnTo>
                  <a:lnTo>
                    <a:pt x="193441" y="4816592"/>
                  </a:lnTo>
                  <a:lnTo>
                    <a:pt x="0" y="4816592"/>
                  </a:lnTo>
                  <a:close/>
                </a:path>
              </a:pathLst>
            </a:custGeom>
            <a:solidFill>
              <a:srgbClr val="291B25"/>
            </a:solidFill>
          </p:spPr>
        </p:sp>
        <p:sp>
          <p:nvSpPr>
            <p:cNvPr name="TextBox 8" id="8"/>
            <p:cNvSpPr txBox="true"/>
            <p:nvPr/>
          </p:nvSpPr>
          <p:spPr>
            <a:xfrm>
              <a:off x="0" y="-47625"/>
              <a:ext cx="193441" cy="4864218"/>
            </a:xfrm>
            <a:prstGeom prst="rect">
              <a:avLst/>
            </a:prstGeom>
          </p:spPr>
          <p:txBody>
            <a:bodyPr anchor="ctr" rtlCol="false" tIns="50800" lIns="50800" bIns="50800" rIns="50800"/>
            <a:lstStyle/>
            <a:p>
              <a:pPr algn="ctr">
                <a:lnSpc>
                  <a:spcPts val="3359"/>
                </a:lnSpc>
              </a:pPr>
            </a:p>
          </p:txBody>
        </p:sp>
      </p:grpSp>
      <p:sp>
        <p:nvSpPr>
          <p:cNvPr name="TextBox 9" id="9"/>
          <p:cNvSpPr txBox="true"/>
          <p:nvPr/>
        </p:nvSpPr>
        <p:spPr>
          <a:xfrm rot="0">
            <a:off x="17275996" y="9676336"/>
            <a:ext cx="203388" cy="487633"/>
          </a:xfrm>
          <a:prstGeom prst="rect">
            <a:avLst/>
          </a:prstGeom>
        </p:spPr>
        <p:txBody>
          <a:bodyPr anchor="t" rtlCol="false" tIns="0" lIns="0" bIns="0" rIns="0" wrap="none">
            <a:spAutoFit/>
          </a:bodyPr>
          <a:lstStyle/>
          <a:p>
            <a:pPr algn="ctr">
              <a:lnSpc>
                <a:spcPts val="3499"/>
              </a:lnSpc>
              <a:spcBef>
                <a:spcPct val="0"/>
              </a:spcBef>
            </a:pPr>
            <a:r>
              <a:rPr lang="en-US" sz="2499">
                <a:solidFill>
                  <a:srgbClr val="FFFFFF"/>
                </a:solidFill>
                <a:latin typeface="Arbutus Slab"/>
                <a:ea typeface="Arbutus Slab"/>
                <a:cs typeface="Arbutus Slab"/>
                <a:sym typeface="Arbutus Slab"/>
              </a:rPr>
              <a:t>30</a:t>
            </a:r>
          </a:p>
        </p:txBody>
      </p:sp>
      <p:sp>
        <p:nvSpPr>
          <p:cNvPr name="TextBox 10" id="10"/>
          <p:cNvSpPr txBox="true"/>
          <p:nvPr/>
        </p:nvSpPr>
        <p:spPr>
          <a:xfrm rot="0">
            <a:off x="6438840" y="9684814"/>
            <a:ext cx="5410319"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Sergio Esteban Quintero Benavides</a:t>
            </a:r>
          </a:p>
        </p:txBody>
      </p:sp>
      <p:sp>
        <p:nvSpPr>
          <p:cNvPr name="TextBox 11" id="11"/>
          <p:cNvSpPr txBox="true"/>
          <p:nvPr/>
        </p:nvSpPr>
        <p:spPr>
          <a:xfrm rot="0">
            <a:off x="421400" y="9684814"/>
            <a:ext cx="2734017"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2025/08/06</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503151" y="294067"/>
            <a:ext cx="1512298" cy="1469265"/>
          </a:xfrm>
          <a:custGeom>
            <a:avLst/>
            <a:gdLst/>
            <a:ahLst/>
            <a:cxnLst/>
            <a:rect r="r" b="b" t="t" l="l"/>
            <a:pathLst>
              <a:path h="1469265" w="1512298">
                <a:moveTo>
                  <a:pt x="0" y="0"/>
                </a:moveTo>
                <a:lnTo>
                  <a:pt x="1512298" y="0"/>
                </a:lnTo>
                <a:lnTo>
                  <a:pt x="1512298" y="1469266"/>
                </a:lnTo>
                <a:lnTo>
                  <a:pt x="0" y="1469266"/>
                </a:lnTo>
                <a:lnTo>
                  <a:pt x="0" y="0"/>
                </a:lnTo>
                <a:close/>
              </a:path>
            </a:pathLst>
          </a:custGeom>
          <a:blipFill>
            <a:blip r:embed="rId2"/>
            <a:stretch>
              <a:fillRect l="0" t="0" r="0" b="0"/>
            </a:stretch>
          </a:blipFill>
        </p:spPr>
      </p:sp>
      <p:sp>
        <p:nvSpPr>
          <p:cNvPr name="Freeform 3" id="3"/>
          <p:cNvSpPr/>
          <p:nvPr/>
        </p:nvSpPr>
        <p:spPr>
          <a:xfrm flipH="false" flipV="false" rot="0">
            <a:off x="2415389" y="2564734"/>
            <a:ext cx="13457222" cy="6693566"/>
          </a:xfrm>
          <a:custGeom>
            <a:avLst/>
            <a:gdLst/>
            <a:ahLst/>
            <a:cxnLst/>
            <a:rect r="r" b="b" t="t" l="l"/>
            <a:pathLst>
              <a:path h="6693566" w="13457222">
                <a:moveTo>
                  <a:pt x="0" y="0"/>
                </a:moveTo>
                <a:lnTo>
                  <a:pt x="13457222" y="0"/>
                </a:lnTo>
                <a:lnTo>
                  <a:pt x="13457222" y="6693566"/>
                </a:lnTo>
                <a:lnTo>
                  <a:pt x="0" y="6693566"/>
                </a:lnTo>
                <a:lnTo>
                  <a:pt x="0" y="0"/>
                </a:lnTo>
                <a:close/>
              </a:path>
            </a:pathLst>
          </a:custGeom>
          <a:blipFill>
            <a:blip r:embed="rId3"/>
            <a:stretch>
              <a:fillRect l="0" t="0" r="0" b="0"/>
            </a:stretch>
          </a:blipFill>
        </p:spPr>
      </p:sp>
      <p:sp>
        <p:nvSpPr>
          <p:cNvPr name="TextBox 4" id="4"/>
          <p:cNvSpPr txBox="true"/>
          <p:nvPr/>
        </p:nvSpPr>
        <p:spPr>
          <a:xfrm rot="0">
            <a:off x="1028700" y="1200150"/>
            <a:ext cx="14837336" cy="694636"/>
          </a:xfrm>
          <a:prstGeom prst="rect">
            <a:avLst/>
          </a:prstGeom>
        </p:spPr>
        <p:txBody>
          <a:bodyPr anchor="t" rtlCol="false" tIns="0" lIns="0" bIns="0" rIns="0">
            <a:spAutoFit/>
          </a:bodyPr>
          <a:lstStyle/>
          <a:p>
            <a:pPr algn="l">
              <a:lnSpc>
                <a:spcPts val="5158"/>
              </a:lnSpc>
            </a:pPr>
            <a:r>
              <a:rPr lang="en-US" sz="5731" spc="-114">
                <a:solidFill>
                  <a:srgbClr val="291B25"/>
                </a:solidFill>
                <a:latin typeface="Arbutus Slab"/>
                <a:ea typeface="Arbutus Slab"/>
                <a:cs typeface="Arbutus Slab"/>
                <a:sym typeface="Arbutus Slab"/>
              </a:rPr>
              <a:t>V. Simulation results</a:t>
            </a:r>
          </a:p>
        </p:txBody>
      </p:sp>
      <p:sp>
        <p:nvSpPr>
          <p:cNvPr name="TextBox 5" id="5"/>
          <p:cNvSpPr txBox="true"/>
          <p:nvPr/>
        </p:nvSpPr>
        <p:spPr>
          <a:xfrm rot="0">
            <a:off x="3979612" y="2050647"/>
            <a:ext cx="10328776" cy="669925"/>
          </a:xfrm>
          <a:prstGeom prst="rect">
            <a:avLst/>
          </a:prstGeom>
        </p:spPr>
        <p:txBody>
          <a:bodyPr anchor="t" rtlCol="false" tIns="0" lIns="0" bIns="0" rIns="0">
            <a:spAutoFit/>
          </a:bodyPr>
          <a:lstStyle/>
          <a:p>
            <a:pPr algn="ctr">
              <a:lnSpc>
                <a:spcPts val="5599"/>
              </a:lnSpc>
            </a:pPr>
            <a:r>
              <a:rPr lang="en-US" sz="3999" spc="-79">
                <a:solidFill>
                  <a:srgbClr val="291B25"/>
                </a:solidFill>
                <a:latin typeface="Arbutus Slab"/>
                <a:ea typeface="Arbutus Slab"/>
                <a:cs typeface="Arbutus Slab"/>
                <a:sym typeface="Arbutus Slab"/>
              </a:rPr>
              <a:t>Estimated mass of the external load (5kg)</a:t>
            </a:r>
          </a:p>
        </p:txBody>
      </p:sp>
      <p:grpSp>
        <p:nvGrpSpPr>
          <p:cNvPr name="Group 6" id="6"/>
          <p:cNvGrpSpPr/>
          <p:nvPr/>
        </p:nvGrpSpPr>
        <p:grpSpPr>
          <a:xfrm rot="5400000">
            <a:off x="8776764" y="775764"/>
            <a:ext cx="734472" cy="18288000"/>
            <a:chOff x="0" y="0"/>
            <a:chExt cx="193441" cy="4816593"/>
          </a:xfrm>
        </p:grpSpPr>
        <p:sp>
          <p:nvSpPr>
            <p:cNvPr name="Freeform 7" id="7"/>
            <p:cNvSpPr/>
            <p:nvPr/>
          </p:nvSpPr>
          <p:spPr>
            <a:xfrm flipH="false" flipV="false" rot="0">
              <a:off x="0" y="0"/>
              <a:ext cx="193441" cy="4816592"/>
            </a:xfrm>
            <a:custGeom>
              <a:avLst/>
              <a:gdLst/>
              <a:ahLst/>
              <a:cxnLst/>
              <a:rect r="r" b="b" t="t" l="l"/>
              <a:pathLst>
                <a:path h="4816592" w="193441">
                  <a:moveTo>
                    <a:pt x="0" y="0"/>
                  </a:moveTo>
                  <a:lnTo>
                    <a:pt x="193441" y="0"/>
                  </a:lnTo>
                  <a:lnTo>
                    <a:pt x="193441" y="4816592"/>
                  </a:lnTo>
                  <a:lnTo>
                    <a:pt x="0" y="4816592"/>
                  </a:lnTo>
                  <a:close/>
                </a:path>
              </a:pathLst>
            </a:custGeom>
            <a:solidFill>
              <a:srgbClr val="291B25"/>
            </a:solidFill>
          </p:spPr>
        </p:sp>
        <p:sp>
          <p:nvSpPr>
            <p:cNvPr name="TextBox 8" id="8"/>
            <p:cNvSpPr txBox="true"/>
            <p:nvPr/>
          </p:nvSpPr>
          <p:spPr>
            <a:xfrm>
              <a:off x="0" y="-47625"/>
              <a:ext cx="193441" cy="4864218"/>
            </a:xfrm>
            <a:prstGeom prst="rect">
              <a:avLst/>
            </a:prstGeom>
          </p:spPr>
          <p:txBody>
            <a:bodyPr anchor="ctr" rtlCol="false" tIns="50800" lIns="50800" bIns="50800" rIns="50800"/>
            <a:lstStyle/>
            <a:p>
              <a:pPr algn="ctr">
                <a:lnSpc>
                  <a:spcPts val="3359"/>
                </a:lnSpc>
              </a:pPr>
            </a:p>
          </p:txBody>
        </p:sp>
      </p:grpSp>
      <p:sp>
        <p:nvSpPr>
          <p:cNvPr name="TextBox 9" id="9"/>
          <p:cNvSpPr txBox="true"/>
          <p:nvPr/>
        </p:nvSpPr>
        <p:spPr>
          <a:xfrm rot="0">
            <a:off x="17275996" y="9676336"/>
            <a:ext cx="203388" cy="487633"/>
          </a:xfrm>
          <a:prstGeom prst="rect">
            <a:avLst/>
          </a:prstGeom>
        </p:spPr>
        <p:txBody>
          <a:bodyPr anchor="t" rtlCol="false" tIns="0" lIns="0" bIns="0" rIns="0" wrap="none">
            <a:spAutoFit/>
          </a:bodyPr>
          <a:lstStyle/>
          <a:p>
            <a:pPr algn="ctr">
              <a:lnSpc>
                <a:spcPts val="3499"/>
              </a:lnSpc>
              <a:spcBef>
                <a:spcPct val="0"/>
              </a:spcBef>
            </a:pPr>
            <a:r>
              <a:rPr lang="en-US" sz="2499">
                <a:solidFill>
                  <a:srgbClr val="FFFFFF"/>
                </a:solidFill>
                <a:latin typeface="Arbutus Slab"/>
                <a:ea typeface="Arbutus Slab"/>
                <a:cs typeface="Arbutus Slab"/>
                <a:sym typeface="Arbutus Slab"/>
              </a:rPr>
              <a:t>31</a:t>
            </a:r>
          </a:p>
        </p:txBody>
      </p:sp>
      <p:sp>
        <p:nvSpPr>
          <p:cNvPr name="TextBox 10" id="10"/>
          <p:cNvSpPr txBox="true"/>
          <p:nvPr/>
        </p:nvSpPr>
        <p:spPr>
          <a:xfrm rot="0">
            <a:off x="6438840" y="9684814"/>
            <a:ext cx="5410319"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Sergio Esteban Quintero Benavides</a:t>
            </a:r>
          </a:p>
        </p:txBody>
      </p:sp>
      <p:sp>
        <p:nvSpPr>
          <p:cNvPr name="TextBox 11" id="11"/>
          <p:cNvSpPr txBox="true"/>
          <p:nvPr/>
        </p:nvSpPr>
        <p:spPr>
          <a:xfrm rot="0">
            <a:off x="421400" y="9684814"/>
            <a:ext cx="2734017"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2025/08/06</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503151" y="294067"/>
            <a:ext cx="1512298" cy="1469265"/>
          </a:xfrm>
          <a:custGeom>
            <a:avLst/>
            <a:gdLst/>
            <a:ahLst/>
            <a:cxnLst/>
            <a:rect r="r" b="b" t="t" l="l"/>
            <a:pathLst>
              <a:path h="1469265" w="1512298">
                <a:moveTo>
                  <a:pt x="0" y="0"/>
                </a:moveTo>
                <a:lnTo>
                  <a:pt x="1512298" y="0"/>
                </a:lnTo>
                <a:lnTo>
                  <a:pt x="1512298" y="1469266"/>
                </a:lnTo>
                <a:lnTo>
                  <a:pt x="0" y="1469266"/>
                </a:lnTo>
                <a:lnTo>
                  <a:pt x="0" y="0"/>
                </a:lnTo>
                <a:close/>
              </a:path>
            </a:pathLst>
          </a:custGeom>
          <a:blipFill>
            <a:blip r:embed="rId2"/>
            <a:stretch>
              <a:fillRect l="0" t="0" r="0" b="0"/>
            </a:stretch>
          </a:blipFill>
        </p:spPr>
      </p:sp>
      <p:sp>
        <p:nvSpPr>
          <p:cNvPr name="TextBox 3" id="3"/>
          <p:cNvSpPr txBox="true"/>
          <p:nvPr/>
        </p:nvSpPr>
        <p:spPr>
          <a:xfrm rot="0">
            <a:off x="1028700" y="1202511"/>
            <a:ext cx="14837336" cy="694636"/>
          </a:xfrm>
          <a:prstGeom prst="rect">
            <a:avLst/>
          </a:prstGeom>
        </p:spPr>
        <p:txBody>
          <a:bodyPr anchor="t" rtlCol="false" tIns="0" lIns="0" bIns="0" rIns="0">
            <a:spAutoFit/>
          </a:bodyPr>
          <a:lstStyle/>
          <a:p>
            <a:pPr algn="l">
              <a:lnSpc>
                <a:spcPts val="5158"/>
              </a:lnSpc>
            </a:pPr>
            <a:r>
              <a:rPr lang="en-US" sz="5731" spc="-114">
                <a:solidFill>
                  <a:srgbClr val="291B25"/>
                </a:solidFill>
                <a:latin typeface="Arbutus Slab"/>
                <a:ea typeface="Arbutus Slab"/>
                <a:cs typeface="Arbutus Slab"/>
                <a:sym typeface="Arbutus Slab"/>
              </a:rPr>
              <a:t>VI. Conclusions and Future work</a:t>
            </a:r>
          </a:p>
        </p:txBody>
      </p:sp>
      <p:sp>
        <p:nvSpPr>
          <p:cNvPr name="TextBox 4" id="4"/>
          <p:cNvSpPr txBox="true"/>
          <p:nvPr/>
        </p:nvSpPr>
        <p:spPr>
          <a:xfrm rot="0">
            <a:off x="1406774" y="2317115"/>
            <a:ext cx="15474451" cy="5595620"/>
          </a:xfrm>
          <a:prstGeom prst="rect">
            <a:avLst/>
          </a:prstGeom>
        </p:spPr>
        <p:txBody>
          <a:bodyPr anchor="t" rtlCol="false" tIns="0" lIns="0" bIns="0" rIns="0">
            <a:spAutoFit/>
          </a:bodyPr>
          <a:lstStyle/>
          <a:p>
            <a:pPr algn="just" marL="690882" indent="-345441" lvl="1">
              <a:lnSpc>
                <a:spcPts val="4480"/>
              </a:lnSpc>
              <a:buFont typeface="Arial"/>
              <a:buChar char="•"/>
            </a:pPr>
            <a:r>
              <a:rPr lang="en-US" sz="3200" spc="-64">
                <a:solidFill>
                  <a:srgbClr val="291B25"/>
                </a:solidFill>
                <a:latin typeface="Arbutus Slab"/>
                <a:ea typeface="Arbutus Slab"/>
                <a:cs typeface="Arbutus Slab"/>
                <a:sym typeface="Arbutus Slab"/>
              </a:rPr>
              <a:t>The proposed motion planning and control strategies allow the TWFR to execute trajectories in the X and Z coordinate axes simultaneously with an admissible position error.</a:t>
            </a:r>
          </a:p>
          <a:p>
            <a:pPr algn="just" marL="690882" indent="-345441" lvl="1">
              <a:lnSpc>
                <a:spcPts val="4480"/>
              </a:lnSpc>
              <a:buFont typeface="Arial"/>
              <a:buChar char="•"/>
            </a:pPr>
            <a:r>
              <a:rPr lang="en-US" sz="3200" spc="-64">
                <a:solidFill>
                  <a:srgbClr val="291B25"/>
                </a:solidFill>
                <a:latin typeface="Arbutus Slab"/>
                <a:ea typeface="Arbutus Slab"/>
                <a:cs typeface="Arbutus Slab"/>
                <a:sym typeface="Arbutus Slab"/>
              </a:rPr>
              <a:t>The implementation of adaptive IK and ID solutions that depend on the estimation of physical properties of the external load provides great flexibility in industrial environments where it is not possible to control the variables of the load that will be manipulated.</a:t>
            </a:r>
          </a:p>
          <a:p>
            <a:pPr algn="just" marL="690882" indent="-345441" lvl="1">
              <a:lnSpc>
                <a:spcPts val="4480"/>
              </a:lnSpc>
              <a:buFont typeface="Arial"/>
              <a:buChar char="•"/>
            </a:pPr>
            <a:r>
              <a:rPr lang="en-US" sz="3200" spc="-64">
                <a:solidFill>
                  <a:srgbClr val="291B25"/>
                </a:solidFill>
                <a:latin typeface="Arbutus Slab"/>
                <a:ea typeface="Arbutus Slab"/>
                <a:cs typeface="Arbutus Slab"/>
                <a:sym typeface="Arbutus Slab"/>
              </a:rPr>
              <a:t>The next steps for this work are the construction of the lift subsystem and the physical implementation of the presented motion planning and control algorithms.</a:t>
            </a:r>
          </a:p>
        </p:txBody>
      </p:sp>
      <p:grpSp>
        <p:nvGrpSpPr>
          <p:cNvPr name="Group 5" id="5"/>
          <p:cNvGrpSpPr/>
          <p:nvPr/>
        </p:nvGrpSpPr>
        <p:grpSpPr>
          <a:xfrm rot="5400000">
            <a:off x="8776764" y="775764"/>
            <a:ext cx="734472" cy="18288000"/>
            <a:chOff x="0" y="0"/>
            <a:chExt cx="193441" cy="4816593"/>
          </a:xfrm>
        </p:grpSpPr>
        <p:sp>
          <p:nvSpPr>
            <p:cNvPr name="Freeform 6" id="6"/>
            <p:cNvSpPr/>
            <p:nvPr/>
          </p:nvSpPr>
          <p:spPr>
            <a:xfrm flipH="false" flipV="false" rot="0">
              <a:off x="0" y="0"/>
              <a:ext cx="193441" cy="4816592"/>
            </a:xfrm>
            <a:custGeom>
              <a:avLst/>
              <a:gdLst/>
              <a:ahLst/>
              <a:cxnLst/>
              <a:rect r="r" b="b" t="t" l="l"/>
              <a:pathLst>
                <a:path h="4816592" w="193441">
                  <a:moveTo>
                    <a:pt x="0" y="0"/>
                  </a:moveTo>
                  <a:lnTo>
                    <a:pt x="193441" y="0"/>
                  </a:lnTo>
                  <a:lnTo>
                    <a:pt x="193441" y="4816592"/>
                  </a:lnTo>
                  <a:lnTo>
                    <a:pt x="0" y="4816592"/>
                  </a:lnTo>
                  <a:close/>
                </a:path>
              </a:pathLst>
            </a:custGeom>
            <a:solidFill>
              <a:srgbClr val="291B25"/>
            </a:solidFill>
          </p:spPr>
        </p:sp>
        <p:sp>
          <p:nvSpPr>
            <p:cNvPr name="TextBox 7" id="7"/>
            <p:cNvSpPr txBox="true"/>
            <p:nvPr/>
          </p:nvSpPr>
          <p:spPr>
            <a:xfrm>
              <a:off x="0" y="-47625"/>
              <a:ext cx="193441" cy="4864218"/>
            </a:xfrm>
            <a:prstGeom prst="rect">
              <a:avLst/>
            </a:prstGeom>
          </p:spPr>
          <p:txBody>
            <a:bodyPr anchor="ctr" rtlCol="false" tIns="50800" lIns="50800" bIns="50800" rIns="50800"/>
            <a:lstStyle/>
            <a:p>
              <a:pPr algn="ctr">
                <a:lnSpc>
                  <a:spcPts val="3359"/>
                </a:lnSpc>
              </a:pPr>
            </a:p>
          </p:txBody>
        </p:sp>
      </p:grpSp>
      <p:sp>
        <p:nvSpPr>
          <p:cNvPr name="TextBox 8" id="8"/>
          <p:cNvSpPr txBox="true"/>
          <p:nvPr/>
        </p:nvSpPr>
        <p:spPr>
          <a:xfrm rot="0">
            <a:off x="17275996" y="9676336"/>
            <a:ext cx="203388" cy="487633"/>
          </a:xfrm>
          <a:prstGeom prst="rect">
            <a:avLst/>
          </a:prstGeom>
        </p:spPr>
        <p:txBody>
          <a:bodyPr anchor="t" rtlCol="false" tIns="0" lIns="0" bIns="0" rIns="0" wrap="none">
            <a:spAutoFit/>
          </a:bodyPr>
          <a:lstStyle/>
          <a:p>
            <a:pPr algn="ctr">
              <a:lnSpc>
                <a:spcPts val="3499"/>
              </a:lnSpc>
              <a:spcBef>
                <a:spcPct val="0"/>
              </a:spcBef>
            </a:pPr>
            <a:r>
              <a:rPr lang="en-US" sz="2499">
                <a:solidFill>
                  <a:srgbClr val="FFFFFF"/>
                </a:solidFill>
                <a:latin typeface="Arbutus Slab"/>
                <a:ea typeface="Arbutus Slab"/>
                <a:cs typeface="Arbutus Slab"/>
                <a:sym typeface="Arbutus Slab"/>
              </a:rPr>
              <a:t>32</a:t>
            </a:r>
          </a:p>
        </p:txBody>
      </p:sp>
      <p:sp>
        <p:nvSpPr>
          <p:cNvPr name="TextBox 9" id="9"/>
          <p:cNvSpPr txBox="true"/>
          <p:nvPr/>
        </p:nvSpPr>
        <p:spPr>
          <a:xfrm rot="0">
            <a:off x="6438840" y="9684814"/>
            <a:ext cx="5410319"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Sergio Esteban Quintero Benavides</a:t>
            </a:r>
          </a:p>
        </p:txBody>
      </p:sp>
      <p:sp>
        <p:nvSpPr>
          <p:cNvPr name="TextBox 10" id="10"/>
          <p:cNvSpPr txBox="true"/>
          <p:nvPr/>
        </p:nvSpPr>
        <p:spPr>
          <a:xfrm rot="0">
            <a:off x="421400" y="9684814"/>
            <a:ext cx="2734017"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2025/08/06</a:t>
            </a:r>
          </a:p>
        </p:txBody>
      </p:sp>
    </p:spTree>
  </p:cSld>
  <p:clrMapOvr>
    <a:masterClrMapping/>
  </p:clrMapOvr>
</p:sld>
</file>

<file path=ppt/slides/slide3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25332" y="767107"/>
            <a:ext cx="14837336" cy="694636"/>
          </a:xfrm>
          <a:prstGeom prst="rect">
            <a:avLst/>
          </a:prstGeom>
        </p:spPr>
        <p:txBody>
          <a:bodyPr anchor="t" rtlCol="false" tIns="0" lIns="0" bIns="0" rIns="0">
            <a:spAutoFit/>
          </a:bodyPr>
          <a:lstStyle/>
          <a:p>
            <a:pPr algn="ctr">
              <a:lnSpc>
                <a:spcPts val="5158"/>
              </a:lnSpc>
            </a:pPr>
            <a:r>
              <a:rPr lang="en-US" sz="5731" spc="-114">
                <a:solidFill>
                  <a:srgbClr val="291B25"/>
                </a:solidFill>
                <a:latin typeface="Arbutus Slab"/>
                <a:ea typeface="Arbutus Slab"/>
                <a:cs typeface="Arbutus Slab"/>
                <a:sym typeface="Arbutus Slab"/>
              </a:rPr>
              <a:t>References</a:t>
            </a:r>
          </a:p>
        </p:txBody>
      </p:sp>
      <p:sp>
        <p:nvSpPr>
          <p:cNvPr name="TextBox 3" id="3"/>
          <p:cNvSpPr txBox="true"/>
          <p:nvPr/>
        </p:nvSpPr>
        <p:spPr>
          <a:xfrm rot="0">
            <a:off x="876049" y="1669693"/>
            <a:ext cx="15686619" cy="7795259"/>
          </a:xfrm>
          <a:prstGeom prst="rect">
            <a:avLst/>
          </a:prstGeom>
        </p:spPr>
        <p:txBody>
          <a:bodyPr anchor="t" rtlCol="false" tIns="0" lIns="0" bIns="0" rIns="0">
            <a:spAutoFit/>
          </a:bodyPr>
          <a:lstStyle/>
          <a:p>
            <a:pPr algn="just">
              <a:lnSpc>
                <a:spcPts val="2940"/>
              </a:lnSpc>
            </a:pPr>
            <a:r>
              <a:rPr lang="en-US" sz="2100" spc="-42">
                <a:solidFill>
                  <a:srgbClr val="291B25"/>
                </a:solidFill>
                <a:latin typeface="Arbutus Slab"/>
                <a:ea typeface="Arbutus Slab"/>
                <a:cs typeface="Arbutus Slab"/>
                <a:sym typeface="Arbutus Slab"/>
              </a:rPr>
              <a:t>[1] P. K. W. Abeygunawardhana, M. Defoort, and T. Murakami, “Self-sustaining control of two-wheel mobile manipulator using sliding mode control”, The 11th IEEE International Workshop on Advanced Motion Control, Mar. 2010. DOI: 10.1109/amc.2010.5464027.</a:t>
            </a:r>
          </a:p>
          <a:p>
            <a:pPr algn="just">
              <a:lnSpc>
                <a:spcPts val="2940"/>
              </a:lnSpc>
            </a:pPr>
            <a:r>
              <a:rPr lang="en-US" sz="2100" spc="-42">
                <a:solidFill>
                  <a:srgbClr val="291B25"/>
                </a:solidFill>
                <a:latin typeface="Arbutus Slab"/>
                <a:ea typeface="Arbutus Slab"/>
                <a:cs typeface="Arbutus Slab"/>
                <a:sym typeface="Arbutus Slab"/>
              </a:rPr>
              <a:t>[2] N. G. K. V. Shihabudheen and G. Dileep, “Applying h-infinity for stability control in two wheeled mobile manipulator”, 2015 International Conference on Soft Computing Techniques and Implementations- (ICSCTI), Oct. 2015. DOI: 10.1109/ICSCTI.2015.7489561.</a:t>
            </a:r>
          </a:p>
          <a:p>
            <a:pPr algn="just">
              <a:lnSpc>
                <a:spcPts val="2940"/>
              </a:lnSpc>
            </a:pPr>
            <a:r>
              <a:rPr lang="en-US" sz="2100" spc="-42">
                <a:solidFill>
                  <a:srgbClr val="291B25"/>
                </a:solidFill>
                <a:latin typeface="Arbutus Slab"/>
                <a:ea typeface="Arbutus Slab"/>
                <a:cs typeface="Arbutus Slab"/>
                <a:sym typeface="Arbutus Slab"/>
              </a:rPr>
              <a:t>[3] J. Ito and T. Murakami, “Underactuated control for two-wheeled mobile robot with an arm using torque constraint conditions and disturbance observer”, 2023 IEEE 32nd International Symposium on Industrial Electronics (ISIE), Jun. 2023. DOI: 10.1109/ISIE51358.2023.10228153.</a:t>
            </a:r>
          </a:p>
          <a:p>
            <a:pPr algn="just">
              <a:lnSpc>
                <a:spcPts val="2940"/>
              </a:lnSpc>
            </a:pPr>
            <a:r>
              <a:rPr lang="en-US" sz="2100" spc="-42">
                <a:solidFill>
                  <a:srgbClr val="291B25"/>
                </a:solidFill>
                <a:latin typeface="Arbutus Slab"/>
                <a:ea typeface="Arbutus Slab"/>
                <a:cs typeface="Arbutus Slab"/>
                <a:sym typeface="Arbutus Slab"/>
              </a:rPr>
              <a:t>[4] H. Kanazawa, K. Ishizaki, Y. Miyata, M. Nawa, N. Kato, and T. Murakami, “Model-based pitch angle compensation for center of gravity variation in underactuated system with an arm”, 2023 IEEE 32nd International Symposium on Industrial Electronics (ISIE), Jun. 2023. DOI: 10.1109/ISIE51358.2023.10228009.</a:t>
            </a:r>
          </a:p>
          <a:p>
            <a:pPr algn="just">
              <a:lnSpc>
                <a:spcPts val="2940"/>
              </a:lnSpc>
            </a:pPr>
            <a:r>
              <a:rPr lang="en-US" sz="2100" spc="-42">
                <a:solidFill>
                  <a:srgbClr val="291B25"/>
                </a:solidFill>
                <a:latin typeface="Arbutus Slab"/>
                <a:ea typeface="Arbutus Slab"/>
                <a:cs typeface="Arbutus Slab"/>
                <a:sym typeface="Arbutus Slab"/>
              </a:rPr>
              <a:t>[5] IEEE, Handle, (accessed Nov.1, 2023): https : / / robotsguide . com / robots /handle.</a:t>
            </a:r>
          </a:p>
          <a:p>
            <a:pPr algn="just">
              <a:lnSpc>
                <a:spcPts val="2940"/>
              </a:lnSpc>
            </a:pPr>
            <a:r>
              <a:rPr lang="en-US" sz="2100" spc="-42">
                <a:solidFill>
                  <a:srgbClr val="291B25"/>
                </a:solidFill>
                <a:latin typeface="Arbutus Slab"/>
                <a:ea typeface="Arbutus Slab"/>
                <a:cs typeface="Arbutus Slab"/>
                <a:sym typeface="Arbutus Slab"/>
              </a:rPr>
              <a:t>[6] F. I. for Material Flow-and-Logistics IML, Evobot - the evolution of autonomous mobile robotic systems, (Accessed Nov.1, 2023): https://www.iml.fraunhofer.de/en/fields_of_activity/material-flow-systems/iot-and-embedded-systems/evobot.html.</a:t>
            </a:r>
          </a:p>
          <a:p>
            <a:pPr algn="just">
              <a:lnSpc>
                <a:spcPts val="2940"/>
              </a:lnSpc>
            </a:pPr>
            <a:r>
              <a:rPr lang="en-US" sz="2100" spc="-42">
                <a:solidFill>
                  <a:srgbClr val="291B25"/>
                </a:solidFill>
                <a:latin typeface="Arbutus Slab"/>
                <a:ea typeface="Arbutus Slab"/>
                <a:cs typeface="Arbutus Slab"/>
                <a:sym typeface="Arbutus Slab"/>
              </a:rPr>
              <a:t>[7] Y. Nagatsu and H. Hashimoto, “Force control for vehicle robot with inverted two wheeled and stable travelling modes”, IECON 2019 - 45th Annual Conference of the IEEE Industrial Electronics Society, 2019. DOI: 10.1109/iecon.2019.8926672.</a:t>
            </a:r>
          </a:p>
          <a:p>
            <a:pPr algn="just">
              <a:lnSpc>
                <a:spcPts val="2940"/>
              </a:lnSpc>
              <a:spcBef>
                <a:spcPct val="0"/>
              </a:spcBef>
            </a:pPr>
            <a:r>
              <a:rPr lang="en-US" sz="2100" spc="-42">
                <a:solidFill>
                  <a:srgbClr val="291B25"/>
                </a:solidFill>
                <a:latin typeface="Arbutus Slab"/>
                <a:ea typeface="Arbutus Slab"/>
                <a:cs typeface="Arbutus Slab"/>
                <a:sym typeface="Arbutus Slab"/>
              </a:rPr>
              <a:t>[8] A. Gopinath and V. R. Jisha, “Gain scheduled lqr control of a two wheeled mobile robot with heavy payloads”, 2022 IEEE International Conference on Signal Processing, Informatics, Communication and Energy Systems (SPICES), Mar. 2022. DOI: 10.1109/spices52834.2022.9774265.</a:t>
            </a:r>
          </a:p>
        </p:txBody>
      </p:sp>
      <p:grpSp>
        <p:nvGrpSpPr>
          <p:cNvPr name="Group 4" id="4"/>
          <p:cNvGrpSpPr/>
          <p:nvPr/>
        </p:nvGrpSpPr>
        <p:grpSpPr>
          <a:xfrm rot="5400000">
            <a:off x="8776764" y="775764"/>
            <a:ext cx="734472" cy="18288000"/>
            <a:chOff x="0" y="0"/>
            <a:chExt cx="193441" cy="4816593"/>
          </a:xfrm>
        </p:grpSpPr>
        <p:sp>
          <p:nvSpPr>
            <p:cNvPr name="Freeform 5" id="5"/>
            <p:cNvSpPr/>
            <p:nvPr/>
          </p:nvSpPr>
          <p:spPr>
            <a:xfrm flipH="false" flipV="false" rot="0">
              <a:off x="0" y="0"/>
              <a:ext cx="193441" cy="4816592"/>
            </a:xfrm>
            <a:custGeom>
              <a:avLst/>
              <a:gdLst/>
              <a:ahLst/>
              <a:cxnLst/>
              <a:rect r="r" b="b" t="t" l="l"/>
              <a:pathLst>
                <a:path h="4816592" w="193441">
                  <a:moveTo>
                    <a:pt x="0" y="0"/>
                  </a:moveTo>
                  <a:lnTo>
                    <a:pt x="193441" y="0"/>
                  </a:lnTo>
                  <a:lnTo>
                    <a:pt x="193441" y="4816592"/>
                  </a:lnTo>
                  <a:lnTo>
                    <a:pt x="0" y="4816592"/>
                  </a:lnTo>
                  <a:close/>
                </a:path>
              </a:pathLst>
            </a:custGeom>
            <a:solidFill>
              <a:srgbClr val="291B25"/>
            </a:solidFill>
          </p:spPr>
        </p:sp>
        <p:sp>
          <p:nvSpPr>
            <p:cNvPr name="TextBox 6" id="6"/>
            <p:cNvSpPr txBox="true"/>
            <p:nvPr/>
          </p:nvSpPr>
          <p:spPr>
            <a:xfrm>
              <a:off x="0" y="-47625"/>
              <a:ext cx="193441" cy="4864218"/>
            </a:xfrm>
            <a:prstGeom prst="rect">
              <a:avLst/>
            </a:prstGeom>
          </p:spPr>
          <p:txBody>
            <a:bodyPr anchor="ctr" rtlCol="false" tIns="50800" lIns="50800" bIns="50800" rIns="50800"/>
            <a:lstStyle/>
            <a:p>
              <a:pPr algn="ctr">
                <a:lnSpc>
                  <a:spcPts val="3359"/>
                </a:lnSpc>
              </a:pPr>
            </a:p>
          </p:txBody>
        </p:sp>
      </p:grpSp>
      <p:sp>
        <p:nvSpPr>
          <p:cNvPr name="TextBox 7" id="7"/>
          <p:cNvSpPr txBox="true"/>
          <p:nvPr/>
        </p:nvSpPr>
        <p:spPr>
          <a:xfrm rot="0">
            <a:off x="17275996" y="9676336"/>
            <a:ext cx="203388" cy="487633"/>
          </a:xfrm>
          <a:prstGeom prst="rect">
            <a:avLst/>
          </a:prstGeom>
        </p:spPr>
        <p:txBody>
          <a:bodyPr anchor="t" rtlCol="false" tIns="0" lIns="0" bIns="0" rIns="0" wrap="none">
            <a:spAutoFit/>
          </a:bodyPr>
          <a:lstStyle/>
          <a:p>
            <a:pPr algn="ctr">
              <a:lnSpc>
                <a:spcPts val="3499"/>
              </a:lnSpc>
              <a:spcBef>
                <a:spcPct val="0"/>
              </a:spcBef>
            </a:pPr>
            <a:r>
              <a:rPr lang="en-US" sz="2499">
                <a:solidFill>
                  <a:srgbClr val="FFFFFF"/>
                </a:solidFill>
                <a:latin typeface="Arbutus Slab"/>
                <a:ea typeface="Arbutus Slab"/>
                <a:cs typeface="Arbutus Slab"/>
                <a:sym typeface="Arbutus Slab"/>
              </a:rPr>
              <a:t>33</a:t>
            </a:r>
          </a:p>
        </p:txBody>
      </p:sp>
      <p:sp>
        <p:nvSpPr>
          <p:cNvPr name="TextBox 8" id="8"/>
          <p:cNvSpPr txBox="true"/>
          <p:nvPr/>
        </p:nvSpPr>
        <p:spPr>
          <a:xfrm rot="0">
            <a:off x="6438840" y="9684814"/>
            <a:ext cx="5410319"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Sergio Esteban Quintero Benavides</a:t>
            </a:r>
          </a:p>
        </p:txBody>
      </p:sp>
      <p:sp>
        <p:nvSpPr>
          <p:cNvPr name="TextBox 9" id="9"/>
          <p:cNvSpPr txBox="true"/>
          <p:nvPr/>
        </p:nvSpPr>
        <p:spPr>
          <a:xfrm rot="0">
            <a:off x="421400" y="9684814"/>
            <a:ext cx="2734017"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2025/08/06</a:t>
            </a:r>
          </a:p>
        </p:txBody>
      </p:sp>
    </p:spTree>
  </p:cSld>
  <p:clrMapOvr>
    <a:masterClrMapping/>
  </p:clrMapOvr>
</p:sld>
</file>

<file path=ppt/slides/slide3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25332" y="767107"/>
            <a:ext cx="14837336" cy="694636"/>
          </a:xfrm>
          <a:prstGeom prst="rect">
            <a:avLst/>
          </a:prstGeom>
        </p:spPr>
        <p:txBody>
          <a:bodyPr anchor="t" rtlCol="false" tIns="0" lIns="0" bIns="0" rIns="0">
            <a:spAutoFit/>
          </a:bodyPr>
          <a:lstStyle/>
          <a:p>
            <a:pPr algn="ctr">
              <a:lnSpc>
                <a:spcPts val="5158"/>
              </a:lnSpc>
            </a:pPr>
            <a:r>
              <a:rPr lang="en-US" sz="5731" spc="-114">
                <a:solidFill>
                  <a:srgbClr val="291B25"/>
                </a:solidFill>
                <a:latin typeface="Arbutus Slab"/>
                <a:ea typeface="Arbutus Slab"/>
                <a:cs typeface="Arbutus Slab"/>
                <a:sym typeface="Arbutus Slab"/>
              </a:rPr>
              <a:t>References</a:t>
            </a:r>
          </a:p>
        </p:txBody>
      </p:sp>
      <p:sp>
        <p:nvSpPr>
          <p:cNvPr name="TextBox 3" id="3"/>
          <p:cNvSpPr txBox="true"/>
          <p:nvPr/>
        </p:nvSpPr>
        <p:spPr>
          <a:xfrm rot="0">
            <a:off x="876049" y="1669693"/>
            <a:ext cx="15686619" cy="7423784"/>
          </a:xfrm>
          <a:prstGeom prst="rect">
            <a:avLst/>
          </a:prstGeom>
        </p:spPr>
        <p:txBody>
          <a:bodyPr anchor="t" rtlCol="false" tIns="0" lIns="0" bIns="0" rIns="0">
            <a:spAutoFit/>
          </a:bodyPr>
          <a:lstStyle/>
          <a:p>
            <a:pPr algn="just">
              <a:lnSpc>
                <a:spcPts val="2940"/>
              </a:lnSpc>
            </a:pPr>
            <a:r>
              <a:rPr lang="en-US" sz="2100" spc="-42">
                <a:solidFill>
                  <a:srgbClr val="291B25"/>
                </a:solidFill>
                <a:latin typeface="Arbutus Slab"/>
                <a:ea typeface="Arbutus Slab"/>
                <a:cs typeface="Arbutus Slab"/>
                <a:sym typeface="Arbutus Slab"/>
              </a:rPr>
              <a:t>[9] V. Klemm and et al., “Ascento: A two-wheeled jumping robot”, 2019 International Conference on Robotics and Automation (ICRA), May 2019. DOI: 10.1109/icra.2019.8793792.</a:t>
            </a:r>
          </a:p>
          <a:p>
            <a:pPr algn="just">
              <a:lnSpc>
                <a:spcPts val="2940"/>
              </a:lnSpc>
            </a:pPr>
            <a:r>
              <a:rPr lang="en-US" sz="2100" spc="-42">
                <a:solidFill>
                  <a:srgbClr val="291B25"/>
                </a:solidFill>
                <a:latin typeface="Arbutus Slab"/>
                <a:ea typeface="Arbutus Slab"/>
                <a:cs typeface="Arbutus Slab"/>
                <a:sym typeface="Arbutus Slab"/>
              </a:rPr>
              <a:t>[10] S. Wang and et al., “Balance control of a novel wheel-legged robot: Design and experiments”, 2021 IEEE International Conference on Robotics and Automation (ICRA), May 2021. DOI: 10.1109/icra48506.2021.9561579.</a:t>
            </a:r>
          </a:p>
          <a:p>
            <a:pPr algn="just">
              <a:lnSpc>
                <a:spcPts val="2940"/>
              </a:lnSpc>
            </a:pPr>
            <a:r>
              <a:rPr lang="en-US" sz="2100" spc="-42">
                <a:solidFill>
                  <a:srgbClr val="291B25"/>
                </a:solidFill>
                <a:latin typeface="Arbutus Slab"/>
                <a:ea typeface="Arbutus Slab"/>
                <a:cs typeface="Arbutus Slab"/>
                <a:sym typeface="Arbutus Slab"/>
              </a:rPr>
              <a:t>[11] E. Ackerman, Tencent’s new wheeled robot flicks its tail to do backflips, (Accessed Nov.1, 2023): https://spectrum.ieee.org/tencents- new- wheeled- robot- flicks-its-tail-to-do-backflips.</a:t>
            </a:r>
          </a:p>
          <a:p>
            <a:pPr algn="just">
              <a:lnSpc>
                <a:spcPts val="2940"/>
              </a:lnSpc>
            </a:pPr>
            <a:r>
              <a:rPr lang="en-US" sz="2100" spc="-42">
                <a:solidFill>
                  <a:srgbClr val="291B25"/>
                </a:solidFill>
                <a:latin typeface="Arbutus Slab"/>
                <a:ea typeface="Arbutus Slab"/>
                <a:cs typeface="Arbutus Slab"/>
                <a:sym typeface="Arbutus Slab"/>
              </a:rPr>
              <a:t>[12] F. Raza, W. Zhu, and M. Hayashibe, “Balance stability augmentation for wheel-legged biped robot through arm acceleration control”, IEEE Access, Apr. 2021. DOI:10.1109/access.2021.3071055.</a:t>
            </a:r>
          </a:p>
          <a:p>
            <a:pPr algn="just">
              <a:lnSpc>
                <a:spcPts val="2940"/>
              </a:lnSpc>
            </a:pPr>
            <a:r>
              <a:rPr lang="en-US" sz="2100" spc="-42">
                <a:solidFill>
                  <a:srgbClr val="291B25"/>
                </a:solidFill>
                <a:latin typeface="Arbutus Slab"/>
                <a:ea typeface="Arbutus Slab"/>
                <a:cs typeface="Arbutus Slab"/>
                <a:sym typeface="Arbutus Slab"/>
              </a:rPr>
              <a:t>[13] X. - S. Gao, L. Yan, P. Zhao, N. Du, and S. Bu, “Inverse kinematics solution and analysis for multi-dof mobile manipulator”, 2022 IEEE 17th Conference on Industrial Electronics and Applications (ICIEA), Dec. 2022. DOI: 10.1109/ICIEA54703.2022.10006046.</a:t>
            </a:r>
          </a:p>
          <a:p>
            <a:pPr algn="just">
              <a:lnSpc>
                <a:spcPts val="2940"/>
              </a:lnSpc>
            </a:pPr>
            <a:r>
              <a:rPr lang="en-US" sz="2100" spc="-42">
                <a:solidFill>
                  <a:srgbClr val="291B25"/>
                </a:solidFill>
                <a:latin typeface="Arbutus Slab"/>
                <a:ea typeface="Arbutus Slab"/>
                <a:cs typeface="Arbutus Slab"/>
                <a:sym typeface="Arbutus Slab"/>
              </a:rPr>
              <a:t>[14] S. S. Mathew and V. R. Jisha, “Tracking control of a mobile manipulator with external torque disturbances using computed torque control”, 2020 IEEE 17th India Council International Conference (INDICON), Dec. 2020. DOI: 10.1109/INDICON49873.2020.9342099.</a:t>
            </a:r>
          </a:p>
          <a:p>
            <a:pPr algn="just">
              <a:lnSpc>
                <a:spcPts val="2940"/>
              </a:lnSpc>
            </a:pPr>
            <a:r>
              <a:rPr lang="en-US" sz="2100" spc="-42">
                <a:solidFill>
                  <a:srgbClr val="291B25"/>
                </a:solidFill>
                <a:latin typeface="Arbutus Slab"/>
                <a:ea typeface="Arbutus Slab"/>
                <a:cs typeface="Arbutus Slab"/>
                <a:sym typeface="Arbutus Slab"/>
              </a:rPr>
              <a:t>[15] N. Tan, Z. Zhu, and P. Yu, “Neural-network-based control of wheeled mobile manipulators with unknown kinematic models”, 2020 International Symposium on Autonomous Systems (ISAS), Dec. 2020. DOI: 10.1109/ISAS49493.2020.9378850.</a:t>
            </a:r>
          </a:p>
          <a:p>
            <a:pPr algn="just">
              <a:lnSpc>
                <a:spcPts val="2940"/>
              </a:lnSpc>
              <a:spcBef>
                <a:spcPct val="0"/>
              </a:spcBef>
            </a:pPr>
            <a:r>
              <a:rPr lang="en-US" sz="2100" spc="-42">
                <a:solidFill>
                  <a:srgbClr val="291B25"/>
                </a:solidFill>
                <a:latin typeface="Arbutus Slab"/>
                <a:ea typeface="Arbutus Slab"/>
                <a:cs typeface="Arbutus Slab"/>
                <a:sym typeface="Arbutus Slab"/>
              </a:rPr>
              <a:t>[16] E. Vollenweider, M. Bjelonic, V. Klemm, N. Rudin, J. Lee, and M. Hutter, “Advanced skills through multiple adversarial motion priors in reinforcement learning”, 2023 IEEE International Conference on Robotics and Automation (ICRA), May 2023. DOI:10.1109/icra48891.2023.10160751.</a:t>
            </a:r>
          </a:p>
        </p:txBody>
      </p:sp>
      <p:grpSp>
        <p:nvGrpSpPr>
          <p:cNvPr name="Group 4" id="4"/>
          <p:cNvGrpSpPr/>
          <p:nvPr/>
        </p:nvGrpSpPr>
        <p:grpSpPr>
          <a:xfrm rot="5400000">
            <a:off x="8776764" y="775764"/>
            <a:ext cx="734472" cy="18288000"/>
            <a:chOff x="0" y="0"/>
            <a:chExt cx="193441" cy="4816593"/>
          </a:xfrm>
        </p:grpSpPr>
        <p:sp>
          <p:nvSpPr>
            <p:cNvPr name="Freeform 5" id="5"/>
            <p:cNvSpPr/>
            <p:nvPr/>
          </p:nvSpPr>
          <p:spPr>
            <a:xfrm flipH="false" flipV="false" rot="0">
              <a:off x="0" y="0"/>
              <a:ext cx="193441" cy="4816592"/>
            </a:xfrm>
            <a:custGeom>
              <a:avLst/>
              <a:gdLst/>
              <a:ahLst/>
              <a:cxnLst/>
              <a:rect r="r" b="b" t="t" l="l"/>
              <a:pathLst>
                <a:path h="4816592" w="193441">
                  <a:moveTo>
                    <a:pt x="0" y="0"/>
                  </a:moveTo>
                  <a:lnTo>
                    <a:pt x="193441" y="0"/>
                  </a:lnTo>
                  <a:lnTo>
                    <a:pt x="193441" y="4816592"/>
                  </a:lnTo>
                  <a:lnTo>
                    <a:pt x="0" y="4816592"/>
                  </a:lnTo>
                  <a:close/>
                </a:path>
              </a:pathLst>
            </a:custGeom>
            <a:solidFill>
              <a:srgbClr val="291B25"/>
            </a:solidFill>
          </p:spPr>
        </p:sp>
        <p:sp>
          <p:nvSpPr>
            <p:cNvPr name="TextBox 6" id="6"/>
            <p:cNvSpPr txBox="true"/>
            <p:nvPr/>
          </p:nvSpPr>
          <p:spPr>
            <a:xfrm>
              <a:off x="0" y="-47625"/>
              <a:ext cx="193441" cy="4864218"/>
            </a:xfrm>
            <a:prstGeom prst="rect">
              <a:avLst/>
            </a:prstGeom>
          </p:spPr>
          <p:txBody>
            <a:bodyPr anchor="ctr" rtlCol="false" tIns="50800" lIns="50800" bIns="50800" rIns="50800"/>
            <a:lstStyle/>
            <a:p>
              <a:pPr algn="ctr">
                <a:lnSpc>
                  <a:spcPts val="3359"/>
                </a:lnSpc>
              </a:pPr>
            </a:p>
          </p:txBody>
        </p:sp>
      </p:grpSp>
      <p:sp>
        <p:nvSpPr>
          <p:cNvPr name="TextBox 7" id="7"/>
          <p:cNvSpPr txBox="true"/>
          <p:nvPr/>
        </p:nvSpPr>
        <p:spPr>
          <a:xfrm rot="0">
            <a:off x="17275996" y="9676336"/>
            <a:ext cx="203388" cy="487633"/>
          </a:xfrm>
          <a:prstGeom prst="rect">
            <a:avLst/>
          </a:prstGeom>
        </p:spPr>
        <p:txBody>
          <a:bodyPr anchor="t" rtlCol="false" tIns="0" lIns="0" bIns="0" rIns="0" wrap="none">
            <a:spAutoFit/>
          </a:bodyPr>
          <a:lstStyle/>
          <a:p>
            <a:pPr algn="ctr">
              <a:lnSpc>
                <a:spcPts val="3499"/>
              </a:lnSpc>
              <a:spcBef>
                <a:spcPct val="0"/>
              </a:spcBef>
            </a:pPr>
            <a:r>
              <a:rPr lang="en-US" sz="2499">
                <a:solidFill>
                  <a:srgbClr val="FFFFFF"/>
                </a:solidFill>
                <a:latin typeface="Arbutus Slab"/>
                <a:ea typeface="Arbutus Slab"/>
                <a:cs typeface="Arbutus Slab"/>
                <a:sym typeface="Arbutus Slab"/>
              </a:rPr>
              <a:t>34</a:t>
            </a:r>
          </a:p>
        </p:txBody>
      </p:sp>
      <p:sp>
        <p:nvSpPr>
          <p:cNvPr name="TextBox 8" id="8"/>
          <p:cNvSpPr txBox="true"/>
          <p:nvPr/>
        </p:nvSpPr>
        <p:spPr>
          <a:xfrm rot="0">
            <a:off x="6438840" y="9684814"/>
            <a:ext cx="5410319"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Sergio Esteban Quintero Benavides</a:t>
            </a:r>
          </a:p>
        </p:txBody>
      </p:sp>
      <p:sp>
        <p:nvSpPr>
          <p:cNvPr name="TextBox 9" id="9"/>
          <p:cNvSpPr txBox="true"/>
          <p:nvPr/>
        </p:nvSpPr>
        <p:spPr>
          <a:xfrm rot="0">
            <a:off x="421400" y="9684814"/>
            <a:ext cx="2734017"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2025/08/06</a:t>
            </a:r>
          </a:p>
        </p:txBody>
      </p:sp>
    </p:spTree>
  </p:cSld>
  <p:clrMapOvr>
    <a:masterClrMapping/>
  </p:clrMapOvr>
</p:sld>
</file>

<file path=ppt/slides/slide3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25332" y="767107"/>
            <a:ext cx="14837336" cy="694636"/>
          </a:xfrm>
          <a:prstGeom prst="rect">
            <a:avLst/>
          </a:prstGeom>
        </p:spPr>
        <p:txBody>
          <a:bodyPr anchor="t" rtlCol="false" tIns="0" lIns="0" bIns="0" rIns="0">
            <a:spAutoFit/>
          </a:bodyPr>
          <a:lstStyle/>
          <a:p>
            <a:pPr algn="ctr">
              <a:lnSpc>
                <a:spcPts val="5158"/>
              </a:lnSpc>
            </a:pPr>
            <a:r>
              <a:rPr lang="en-US" sz="5731" spc="-114">
                <a:solidFill>
                  <a:srgbClr val="291B25"/>
                </a:solidFill>
                <a:latin typeface="Arbutus Slab"/>
                <a:ea typeface="Arbutus Slab"/>
                <a:cs typeface="Arbutus Slab"/>
                <a:sym typeface="Arbutus Slab"/>
              </a:rPr>
              <a:t>References</a:t>
            </a:r>
          </a:p>
        </p:txBody>
      </p:sp>
      <p:sp>
        <p:nvSpPr>
          <p:cNvPr name="TextBox 3" id="3"/>
          <p:cNvSpPr txBox="true"/>
          <p:nvPr/>
        </p:nvSpPr>
        <p:spPr>
          <a:xfrm rot="0">
            <a:off x="876049" y="1669693"/>
            <a:ext cx="15686619" cy="4451984"/>
          </a:xfrm>
          <a:prstGeom prst="rect">
            <a:avLst/>
          </a:prstGeom>
        </p:spPr>
        <p:txBody>
          <a:bodyPr anchor="t" rtlCol="false" tIns="0" lIns="0" bIns="0" rIns="0">
            <a:spAutoFit/>
          </a:bodyPr>
          <a:lstStyle/>
          <a:p>
            <a:pPr algn="just">
              <a:lnSpc>
                <a:spcPts val="2940"/>
              </a:lnSpc>
            </a:pPr>
            <a:r>
              <a:rPr lang="en-US" sz="2100" spc="-42">
                <a:solidFill>
                  <a:srgbClr val="291B25"/>
                </a:solidFill>
                <a:latin typeface="Arbutus Slab"/>
                <a:ea typeface="Arbutus Slab"/>
                <a:cs typeface="Arbutus Slab"/>
                <a:sym typeface="Arbutus Slab"/>
              </a:rPr>
              <a:t>[17] C. Schwarke, V. Klemm, M. v. d. Boon, M. Bjelonic, and M. Hutter, “Curiosity-driven learning of joint locomotion and manipulation tasks”, in Proceedings of The 7th Conference on Robot Learning, J. Tan, M. Toussaint, and K. Darvish, Eds., ser. Proceedings of Machine Learning Research, vol. 229, PMLR, Jun. 2023, pp. 2594–2610. [Online]. Available: https://proceedings.mlr.press/v229/schwarke23a.html.</a:t>
            </a:r>
          </a:p>
          <a:p>
            <a:pPr algn="just">
              <a:lnSpc>
                <a:spcPts val="2940"/>
              </a:lnSpc>
            </a:pPr>
            <a:r>
              <a:rPr lang="en-US" sz="2100" spc="-42">
                <a:solidFill>
                  <a:srgbClr val="291B25"/>
                </a:solidFill>
                <a:latin typeface="Arbutus Slab"/>
                <a:ea typeface="Arbutus Slab"/>
                <a:cs typeface="Arbutus Slab"/>
                <a:sym typeface="Arbutus Slab"/>
              </a:rPr>
              <a:t>[18] E. Sihite, A. Kalantari, R. Nemovi, A. Ramezani, and M. Gharib, “Multi-modal mobility morphobot (M4) with appendage repurposing for locomotion plasticity enhancement”, Nature Communications, vol. 14, no. 1, 2023. DOI: 10.1038/s41467-023-39018-y.</a:t>
            </a:r>
          </a:p>
          <a:p>
            <a:pPr algn="just">
              <a:lnSpc>
                <a:spcPts val="2940"/>
              </a:lnSpc>
              <a:spcBef>
                <a:spcPct val="0"/>
              </a:spcBef>
            </a:pPr>
            <a:r>
              <a:rPr lang="en-US" sz="2100" spc="-42">
                <a:solidFill>
                  <a:srgbClr val="291B25"/>
                </a:solidFill>
                <a:latin typeface="Arbutus Slab"/>
                <a:ea typeface="Arbutus Slab"/>
                <a:cs typeface="Arbutus Slab"/>
                <a:sym typeface="Arbutus Slab"/>
              </a:rPr>
              <a:t>[19] TOYO Automation Co., Ltd. “ETH2 - 17 Series, in TOYO Electric Actuator Total Catalog Vol. 16, pp. 14–19”. Accessed: 2025-07-02. (2025), [Online]. Available: https://www.toyorobot.com/File/Fsrv_NoAuthority_Download/f25011613132034.</a:t>
            </a:r>
          </a:p>
          <a:p>
            <a:pPr algn="just">
              <a:lnSpc>
                <a:spcPts val="2940"/>
              </a:lnSpc>
              <a:spcBef>
                <a:spcPct val="0"/>
              </a:spcBef>
            </a:pPr>
            <a:r>
              <a:rPr lang="en-US" sz="2100" spc="-42">
                <a:solidFill>
                  <a:srgbClr val="291B25"/>
                </a:solidFill>
                <a:latin typeface="Arbutus Slab"/>
                <a:ea typeface="Arbutus Slab"/>
                <a:cs typeface="Arbutus Slab"/>
                <a:sym typeface="Arbutus Slab"/>
              </a:rPr>
              <a:t>[A] https://www.flaticon.com/free-icons/comparison</a:t>
            </a:r>
          </a:p>
          <a:p>
            <a:pPr algn="just">
              <a:lnSpc>
                <a:spcPts val="2940"/>
              </a:lnSpc>
              <a:spcBef>
                <a:spcPct val="0"/>
              </a:spcBef>
            </a:pPr>
            <a:r>
              <a:rPr lang="en-US" sz="2100" spc="-42">
                <a:solidFill>
                  <a:srgbClr val="291B25"/>
                </a:solidFill>
                <a:latin typeface="Arbutus Slab"/>
                <a:ea typeface="Arbutus Slab"/>
                <a:cs typeface="Arbutus Slab"/>
                <a:sym typeface="Arbutus Slab"/>
              </a:rPr>
              <a:t>[B] https://www.flaticon.com/free-icons/standard</a:t>
            </a:r>
          </a:p>
          <a:p>
            <a:pPr algn="just">
              <a:lnSpc>
                <a:spcPts val="2940"/>
              </a:lnSpc>
              <a:spcBef>
                <a:spcPct val="0"/>
              </a:spcBef>
            </a:pPr>
            <a:r>
              <a:rPr lang="en-US" sz="2100" spc="-42">
                <a:solidFill>
                  <a:srgbClr val="291B25"/>
                </a:solidFill>
                <a:latin typeface="Arbutus Slab"/>
                <a:ea typeface="Arbutus Slab"/>
                <a:cs typeface="Arbutus Slab"/>
                <a:sym typeface="Arbutus Slab"/>
              </a:rPr>
              <a:t>[C] https://www.flaticon.com/free-icons/storage</a:t>
            </a:r>
          </a:p>
        </p:txBody>
      </p:sp>
      <p:grpSp>
        <p:nvGrpSpPr>
          <p:cNvPr name="Group 4" id="4"/>
          <p:cNvGrpSpPr/>
          <p:nvPr/>
        </p:nvGrpSpPr>
        <p:grpSpPr>
          <a:xfrm rot="5400000">
            <a:off x="8776764" y="775764"/>
            <a:ext cx="734472" cy="18288000"/>
            <a:chOff x="0" y="0"/>
            <a:chExt cx="193441" cy="4816593"/>
          </a:xfrm>
        </p:grpSpPr>
        <p:sp>
          <p:nvSpPr>
            <p:cNvPr name="Freeform 5" id="5"/>
            <p:cNvSpPr/>
            <p:nvPr/>
          </p:nvSpPr>
          <p:spPr>
            <a:xfrm flipH="false" flipV="false" rot="0">
              <a:off x="0" y="0"/>
              <a:ext cx="193441" cy="4816592"/>
            </a:xfrm>
            <a:custGeom>
              <a:avLst/>
              <a:gdLst/>
              <a:ahLst/>
              <a:cxnLst/>
              <a:rect r="r" b="b" t="t" l="l"/>
              <a:pathLst>
                <a:path h="4816592" w="193441">
                  <a:moveTo>
                    <a:pt x="0" y="0"/>
                  </a:moveTo>
                  <a:lnTo>
                    <a:pt x="193441" y="0"/>
                  </a:lnTo>
                  <a:lnTo>
                    <a:pt x="193441" y="4816592"/>
                  </a:lnTo>
                  <a:lnTo>
                    <a:pt x="0" y="4816592"/>
                  </a:lnTo>
                  <a:close/>
                </a:path>
              </a:pathLst>
            </a:custGeom>
            <a:solidFill>
              <a:srgbClr val="291B25"/>
            </a:solidFill>
          </p:spPr>
        </p:sp>
        <p:sp>
          <p:nvSpPr>
            <p:cNvPr name="TextBox 6" id="6"/>
            <p:cNvSpPr txBox="true"/>
            <p:nvPr/>
          </p:nvSpPr>
          <p:spPr>
            <a:xfrm>
              <a:off x="0" y="-47625"/>
              <a:ext cx="193441" cy="4864218"/>
            </a:xfrm>
            <a:prstGeom prst="rect">
              <a:avLst/>
            </a:prstGeom>
          </p:spPr>
          <p:txBody>
            <a:bodyPr anchor="ctr" rtlCol="false" tIns="50800" lIns="50800" bIns="50800" rIns="50800"/>
            <a:lstStyle/>
            <a:p>
              <a:pPr algn="ctr">
                <a:lnSpc>
                  <a:spcPts val="3359"/>
                </a:lnSpc>
              </a:pPr>
            </a:p>
          </p:txBody>
        </p:sp>
      </p:grpSp>
      <p:sp>
        <p:nvSpPr>
          <p:cNvPr name="TextBox 7" id="7"/>
          <p:cNvSpPr txBox="true"/>
          <p:nvPr/>
        </p:nvSpPr>
        <p:spPr>
          <a:xfrm rot="0">
            <a:off x="17275996" y="9676336"/>
            <a:ext cx="203388" cy="487633"/>
          </a:xfrm>
          <a:prstGeom prst="rect">
            <a:avLst/>
          </a:prstGeom>
        </p:spPr>
        <p:txBody>
          <a:bodyPr anchor="t" rtlCol="false" tIns="0" lIns="0" bIns="0" rIns="0" wrap="none">
            <a:spAutoFit/>
          </a:bodyPr>
          <a:lstStyle/>
          <a:p>
            <a:pPr algn="ctr">
              <a:lnSpc>
                <a:spcPts val="3499"/>
              </a:lnSpc>
              <a:spcBef>
                <a:spcPct val="0"/>
              </a:spcBef>
            </a:pPr>
            <a:r>
              <a:rPr lang="en-US" sz="2499">
                <a:solidFill>
                  <a:srgbClr val="FFFFFF"/>
                </a:solidFill>
                <a:latin typeface="Arbutus Slab"/>
                <a:ea typeface="Arbutus Slab"/>
                <a:cs typeface="Arbutus Slab"/>
                <a:sym typeface="Arbutus Slab"/>
              </a:rPr>
              <a:t>35</a:t>
            </a:r>
          </a:p>
        </p:txBody>
      </p:sp>
      <p:sp>
        <p:nvSpPr>
          <p:cNvPr name="TextBox 8" id="8"/>
          <p:cNvSpPr txBox="true"/>
          <p:nvPr/>
        </p:nvSpPr>
        <p:spPr>
          <a:xfrm rot="0">
            <a:off x="6438840" y="9684814"/>
            <a:ext cx="5410319"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Sergio Esteban Quintero Benavides</a:t>
            </a:r>
          </a:p>
        </p:txBody>
      </p:sp>
      <p:sp>
        <p:nvSpPr>
          <p:cNvPr name="TextBox 9" id="9"/>
          <p:cNvSpPr txBox="true"/>
          <p:nvPr/>
        </p:nvSpPr>
        <p:spPr>
          <a:xfrm rot="0">
            <a:off x="421400" y="9684814"/>
            <a:ext cx="2734017"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2025/08/06</a:t>
            </a:r>
          </a:p>
        </p:txBody>
      </p:sp>
    </p:spTree>
  </p:cSld>
  <p:clrMapOvr>
    <a:masterClrMapping/>
  </p:clrMapOvr>
</p:sld>
</file>

<file path=ppt/slides/slide3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25332" y="4448864"/>
            <a:ext cx="14837336" cy="694636"/>
          </a:xfrm>
          <a:prstGeom prst="rect">
            <a:avLst/>
          </a:prstGeom>
        </p:spPr>
        <p:txBody>
          <a:bodyPr anchor="t" rtlCol="false" tIns="0" lIns="0" bIns="0" rIns="0">
            <a:spAutoFit/>
          </a:bodyPr>
          <a:lstStyle/>
          <a:p>
            <a:pPr algn="ctr">
              <a:lnSpc>
                <a:spcPts val="5158"/>
              </a:lnSpc>
            </a:pPr>
            <a:r>
              <a:rPr lang="en-US" sz="5731" spc="-114">
                <a:solidFill>
                  <a:srgbClr val="291B25"/>
                </a:solidFill>
                <a:latin typeface="Arbutus Slab"/>
                <a:ea typeface="Arbutus Slab"/>
                <a:cs typeface="Arbutus Slab"/>
                <a:sym typeface="Arbutus Slab"/>
              </a:rPr>
              <a:t>Thank you!</a:t>
            </a:r>
          </a:p>
        </p:txBody>
      </p:sp>
      <p:grpSp>
        <p:nvGrpSpPr>
          <p:cNvPr name="Group 3" id="3"/>
          <p:cNvGrpSpPr/>
          <p:nvPr/>
        </p:nvGrpSpPr>
        <p:grpSpPr>
          <a:xfrm rot="5400000">
            <a:off x="8776764" y="775764"/>
            <a:ext cx="734472" cy="18288000"/>
            <a:chOff x="0" y="0"/>
            <a:chExt cx="193441" cy="4816593"/>
          </a:xfrm>
        </p:grpSpPr>
        <p:sp>
          <p:nvSpPr>
            <p:cNvPr name="Freeform 4" id="4"/>
            <p:cNvSpPr/>
            <p:nvPr/>
          </p:nvSpPr>
          <p:spPr>
            <a:xfrm flipH="false" flipV="false" rot="0">
              <a:off x="0" y="0"/>
              <a:ext cx="193441" cy="4816592"/>
            </a:xfrm>
            <a:custGeom>
              <a:avLst/>
              <a:gdLst/>
              <a:ahLst/>
              <a:cxnLst/>
              <a:rect r="r" b="b" t="t" l="l"/>
              <a:pathLst>
                <a:path h="4816592" w="193441">
                  <a:moveTo>
                    <a:pt x="0" y="0"/>
                  </a:moveTo>
                  <a:lnTo>
                    <a:pt x="193441" y="0"/>
                  </a:lnTo>
                  <a:lnTo>
                    <a:pt x="193441" y="4816592"/>
                  </a:lnTo>
                  <a:lnTo>
                    <a:pt x="0" y="4816592"/>
                  </a:lnTo>
                  <a:close/>
                </a:path>
              </a:pathLst>
            </a:custGeom>
            <a:solidFill>
              <a:srgbClr val="291B25"/>
            </a:solidFill>
          </p:spPr>
        </p:sp>
        <p:sp>
          <p:nvSpPr>
            <p:cNvPr name="TextBox 5" id="5"/>
            <p:cNvSpPr txBox="true"/>
            <p:nvPr/>
          </p:nvSpPr>
          <p:spPr>
            <a:xfrm>
              <a:off x="0" y="-47625"/>
              <a:ext cx="193441" cy="4864218"/>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17275996" y="9676336"/>
            <a:ext cx="203388" cy="487633"/>
          </a:xfrm>
          <a:prstGeom prst="rect">
            <a:avLst/>
          </a:prstGeom>
        </p:spPr>
        <p:txBody>
          <a:bodyPr anchor="t" rtlCol="false" tIns="0" lIns="0" bIns="0" rIns="0" wrap="none">
            <a:spAutoFit/>
          </a:bodyPr>
          <a:lstStyle/>
          <a:p>
            <a:pPr algn="ctr">
              <a:lnSpc>
                <a:spcPts val="3499"/>
              </a:lnSpc>
              <a:spcBef>
                <a:spcPct val="0"/>
              </a:spcBef>
            </a:pPr>
            <a:r>
              <a:rPr lang="en-US" sz="2499">
                <a:solidFill>
                  <a:srgbClr val="FFFFFF"/>
                </a:solidFill>
                <a:latin typeface="Arbutus Slab"/>
                <a:ea typeface="Arbutus Slab"/>
                <a:cs typeface="Arbutus Slab"/>
                <a:sym typeface="Arbutus Slab"/>
              </a:rPr>
              <a:t>36</a:t>
            </a:r>
          </a:p>
        </p:txBody>
      </p:sp>
      <p:sp>
        <p:nvSpPr>
          <p:cNvPr name="TextBox 7" id="7"/>
          <p:cNvSpPr txBox="true"/>
          <p:nvPr/>
        </p:nvSpPr>
        <p:spPr>
          <a:xfrm rot="0">
            <a:off x="6438840" y="9684814"/>
            <a:ext cx="5410319"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Sergio Esteban Quintero Benavides</a:t>
            </a:r>
          </a:p>
        </p:txBody>
      </p:sp>
      <p:sp>
        <p:nvSpPr>
          <p:cNvPr name="TextBox 8" id="8"/>
          <p:cNvSpPr txBox="true"/>
          <p:nvPr/>
        </p:nvSpPr>
        <p:spPr>
          <a:xfrm rot="0">
            <a:off x="421400" y="9684814"/>
            <a:ext cx="2734017"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2025/08/06</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503151" y="294067"/>
            <a:ext cx="1512298" cy="1469265"/>
          </a:xfrm>
          <a:custGeom>
            <a:avLst/>
            <a:gdLst/>
            <a:ahLst/>
            <a:cxnLst/>
            <a:rect r="r" b="b" t="t" l="l"/>
            <a:pathLst>
              <a:path h="1469265" w="1512298">
                <a:moveTo>
                  <a:pt x="0" y="0"/>
                </a:moveTo>
                <a:lnTo>
                  <a:pt x="1512298" y="0"/>
                </a:lnTo>
                <a:lnTo>
                  <a:pt x="1512298" y="1469266"/>
                </a:lnTo>
                <a:lnTo>
                  <a:pt x="0" y="1469266"/>
                </a:lnTo>
                <a:lnTo>
                  <a:pt x="0" y="0"/>
                </a:lnTo>
                <a:close/>
              </a:path>
            </a:pathLst>
          </a:custGeom>
          <a:blipFill>
            <a:blip r:embed="rId2"/>
            <a:stretch>
              <a:fillRect l="0" t="0" r="0" b="0"/>
            </a:stretch>
          </a:blipFill>
        </p:spPr>
      </p:sp>
      <p:sp>
        <p:nvSpPr>
          <p:cNvPr name="Freeform 3" id="3"/>
          <p:cNvSpPr/>
          <p:nvPr/>
        </p:nvSpPr>
        <p:spPr>
          <a:xfrm flipH="false" flipV="false" rot="0">
            <a:off x="565581" y="3269068"/>
            <a:ext cx="5471706" cy="4255771"/>
          </a:xfrm>
          <a:custGeom>
            <a:avLst/>
            <a:gdLst/>
            <a:ahLst/>
            <a:cxnLst/>
            <a:rect r="r" b="b" t="t" l="l"/>
            <a:pathLst>
              <a:path h="4255771" w="5471706">
                <a:moveTo>
                  <a:pt x="0" y="0"/>
                </a:moveTo>
                <a:lnTo>
                  <a:pt x="5471706" y="0"/>
                </a:lnTo>
                <a:lnTo>
                  <a:pt x="5471706" y="4255771"/>
                </a:lnTo>
                <a:lnTo>
                  <a:pt x="0" y="4255771"/>
                </a:lnTo>
                <a:lnTo>
                  <a:pt x="0" y="0"/>
                </a:lnTo>
                <a:close/>
              </a:path>
            </a:pathLst>
          </a:custGeom>
          <a:blipFill>
            <a:blip r:embed="rId3"/>
            <a:stretch>
              <a:fillRect l="0" t="0" r="0" b="0"/>
            </a:stretch>
          </a:blipFill>
        </p:spPr>
      </p:sp>
      <p:sp>
        <p:nvSpPr>
          <p:cNvPr name="Freeform 4" id="4"/>
          <p:cNvSpPr/>
          <p:nvPr/>
        </p:nvSpPr>
        <p:spPr>
          <a:xfrm flipH="false" flipV="false" rot="0">
            <a:off x="12531257" y="2942364"/>
            <a:ext cx="5484192" cy="4909179"/>
          </a:xfrm>
          <a:custGeom>
            <a:avLst/>
            <a:gdLst/>
            <a:ahLst/>
            <a:cxnLst/>
            <a:rect r="r" b="b" t="t" l="l"/>
            <a:pathLst>
              <a:path h="4909179" w="5484192">
                <a:moveTo>
                  <a:pt x="0" y="0"/>
                </a:moveTo>
                <a:lnTo>
                  <a:pt x="5484192" y="0"/>
                </a:lnTo>
                <a:lnTo>
                  <a:pt x="5484192" y="4909179"/>
                </a:lnTo>
                <a:lnTo>
                  <a:pt x="0" y="4909179"/>
                </a:lnTo>
                <a:lnTo>
                  <a:pt x="0" y="0"/>
                </a:lnTo>
                <a:close/>
              </a:path>
            </a:pathLst>
          </a:custGeom>
          <a:blipFill>
            <a:blip r:embed="rId4"/>
            <a:stretch>
              <a:fillRect l="0" t="0" r="0" b="0"/>
            </a:stretch>
          </a:blipFill>
        </p:spPr>
      </p:sp>
      <p:sp>
        <p:nvSpPr>
          <p:cNvPr name="Freeform 5" id="5"/>
          <p:cNvSpPr/>
          <p:nvPr/>
        </p:nvSpPr>
        <p:spPr>
          <a:xfrm flipH="false" flipV="false" rot="0">
            <a:off x="5964520" y="2164019"/>
            <a:ext cx="6358961" cy="2735832"/>
          </a:xfrm>
          <a:custGeom>
            <a:avLst/>
            <a:gdLst/>
            <a:ahLst/>
            <a:cxnLst/>
            <a:rect r="r" b="b" t="t" l="l"/>
            <a:pathLst>
              <a:path h="2735832" w="6358961">
                <a:moveTo>
                  <a:pt x="0" y="0"/>
                </a:moveTo>
                <a:lnTo>
                  <a:pt x="6358960" y="0"/>
                </a:lnTo>
                <a:lnTo>
                  <a:pt x="6358960" y="2735832"/>
                </a:lnTo>
                <a:lnTo>
                  <a:pt x="0" y="2735832"/>
                </a:lnTo>
                <a:lnTo>
                  <a:pt x="0" y="0"/>
                </a:lnTo>
                <a:close/>
              </a:path>
            </a:pathLst>
          </a:custGeom>
          <a:blipFill>
            <a:blip r:embed="rId5"/>
            <a:stretch>
              <a:fillRect l="0" t="0" r="0" b="0"/>
            </a:stretch>
          </a:blipFill>
        </p:spPr>
      </p:sp>
      <p:sp>
        <p:nvSpPr>
          <p:cNvPr name="Freeform 6" id="6"/>
          <p:cNvSpPr/>
          <p:nvPr/>
        </p:nvSpPr>
        <p:spPr>
          <a:xfrm flipH="false" flipV="false" rot="-5400000">
            <a:off x="7352270" y="4098931"/>
            <a:ext cx="3583461" cy="6851817"/>
          </a:xfrm>
          <a:custGeom>
            <a:avLst/>
            <a:gdLst/>
            <a:ahLst/>
            <a:cxnLst/>
            <a:rect r="r" b="b" t="t" l="l"/>
            <a:pathLst>
              <a:path h="6851817" w="3583461">
                <a:moveTo>
                  <a:pt x="0" y="0"/>
                </a:moveTo>
                <a:lnTo>
                  <a:pt x="3583460" y="0"/>
                </a:lnTo>
                <a:lnTo>
                  <a:pt x="3583460" y="6851816"/>
                </a:lnTo>
                <a:lnTo>
                  <a:pt x="0" y="6851816"/>
                </a:lnTo>
                <a:lnTo>
                  <a:pt x="0" y="0"/>
                </a:lnTo>
                <a:close/>
              </a:path>
            </a:pathLst>
          </a:custGeom>
          <a:blipFill>
            <a:blip r:embed="rId6"/>
            <a:stretch>
              <a:fillRect l="-24003" t="0" r="-19322" b="0"/>
            </a:stretch>
          </a:blipFill>
        </p:spPr>
      </p:sp>
      <p:sp>
        <p:nvSpPr>
          <p:cNvPr name="TextBox 7" id="7"/>
          <p:cNvSpPr txBox="true"/>
          <p:nvPr/>
        </p:nvSpPr>
        <p:spPr>
          <a:xfrm rot="0">
            <a:off x="1028700" y="1200150"/>
            <a:ext cx="14837336" cy="694636"/>
          </a:xfrm>
          <a:prstGeom prst="rect">
            <a:avLst/>
          </a:prstGeom>
        </p:spPr>
        <p:txBody>
          <a:bodyPr anchor="t" rtlCol="false" tIns="0" lIns="0" bIns="0" rIns="0">
            <a:spAutoFit/>
          </a:bodyPr>
          <a:lstStyle/>
          <a:p>
            <a:pPr algn="l">
              <a:lnSpc>
                <a:spcPts val="5158"/>
              </a:lnSpc>
            </a:pPr>
            <a:r>
              <a:rPr lang="en-US" sz="5731" spc="-114">
                <a:solidFill>
                  <a:srgbClr val="291B25"/>
                </a:solidFill>
                <a:latin typeface="Arbutus Slab"/>
                <a:ea typeface="Arbutus Slab"/>
                <a:cs typeface="Arbutus Slab"/>
                <a:sym typeface="Arbutus Slab"/>
              </a:rPr>
              <a:t>II. Lift mechanical design</a:t>
            </a:r>
          </a:p>
        </p:txBody>
      </p:sp>
      <p:sp>
        <p:nvSpPr>
          <p:cNvPr name="AutoShape 8" id="8"/>
          <p:cNvSpPr/>
          <p:nvPr/>
        </p:nvSpPr>
        <p:spPr>
          <a:xfrm>
            <a:off x="5897880" y="5143500"/>
            <a:ext cx="6492240" cy="0"/>
          </a:xfrm>
          <a:prstGeom prst="line">
            <a:avLst/>
          </a:prstGeom>
          <a:ln cap="flat" w="152400">
            <a:solidFill>
              <a:srgbClr val="7ED957"/>
            </a:solidFill>
            <a:prstDash val="solid"/>
            <a:headEnd type="none" len="sm" w="sm"/>
            <a:tailEnd type="triangle" len="med" w="lg"/>
          </a:ln>
        </p:spPr>
      </p:sp>
      <p:grpSp>
        <p:nvGrpSpPr>
          <p:cNvPr name="Group 9" id="9"/>
          <p:cNvGrpSpPr/>
          <p:nvPr/>
        </p:nvGrpSpPr>
        <p:grpSpPr>
          <a:xfrm rot="5400000">
            <a:off x="8776764" y="775764"/>
            <a:ext cx="734472" cy="18288000"/>
            <a:chOff x="0" y="0"/>
            <a:chExt cx="193441" cy="4816593"/>
          </a:xfrm>
        </p:grpSpPr>
        <p:sp>
          <p:nvSpPr>
            <p:cNvPr name="Freeform 10" id="10"/>
            <p:cNvSpPr/>
            <p:nvPr/>
          </p:nvSpPr>
          <p:spPr>
            <a:xfrm flipH="false" flipV="false" rot="0">
              <a:off x="0" y="0"/>
              <a:ext cx="193441" cy="4816592"/>
            </a:xfrm>
            <a:custGeom>
              <a:avLst/>
              <a:gdLst/>
              <a:ahLst/>
              <a:cxnLst/>
              <a:rect r="r" b="b" t="t" l="l"/>
              <a:pathLst>
                <a:path h="4816592" w="193441">
                  <a:moveTo>
                    <a:pt x="0" y="0"/>
                  </a:moveTo>
                  <a:lnTo>
                    <a:pt x="193441" y="0"/>
                  </a:lnTo>
                  <a:lnTo>
                    <a:pt x="193441" y="4816592"/>
                  </a:lnTo>
                  <a:lnTo>
                    <a:pt x="0" y="4816592"/>
                  </a:lnTo>
                  <a:close/>
                </a:path>
              </a:pathLst>
            </a:custGeom>
            <a:solidFill>
              <a:srgbClr val="291B25"/>
            </a:solidFill>
          </p:spPr>
        </p:sp>
        <p:sp>
          <p:nvSpPr>
            <p:cNvPr name="TextBox 11" id="11"/>
            <p:cNvSpPr txBox="true"/>
            <p:nvPr/>
          </p:nvSpPr>
          <p:spPr>
            <a:xfrm>
              <a:off x="0" y="-47625"/>
              <a:ext cx="193441" cy="4864218"/>
            </a:xfrm>
            <a:prstGeom prst="rect">
              <a:avLst/>
            </a:prstGeom>
          </p:spPr>
          <p:txBody>
            <a:bodyPr anchor="ctr" rtlCol="false" tIns="50800" lIns="50800" bIns="50800" rIns="50800"/>
            <a:lstStyle/>
            <a:p>
              <a:pPr algn="ctr">
                <a:lnSpc>
                  <a:spcPts val="3359"/>
                </a:lnSpc>
              </a:pPr>
            </a:p>
          </p:txBody>
        </p:sp>
      </p:grpSp>
      <p:sp>
        <p:nvSpPr>
          <p:cNvPr name="TextBox 12" id="12"/>
          <p:cNvSpPr txBox="true"/>
          <p:nvPr/>
        </p:nvSpPr>
        <p:spPr>
          <a:xfrm rot="0">
            <a:off x="17275996" y="9676336"/>
            <a:ext cx="203388" cy="487633"/>
          </a:xfrm>
          <a:prstGeom prst="rect">
            <a:avLst/>
          </a:prstGeom>
        </p:spPr>
        <p:txBody>
          <a:bodyPr anchor="t" rtlCol="false" tIns="0" lIns="0" bIns="0" rIns="0" wrap="none">
            <a:spAutoFit/>
          </a:bodyPr>
          <a:lstStyle/>
          <a:p>
            <a:pPr algn="ctr">
              <a:lnSpc>
                <a:spcPts val="3499"/>
              </a:lnSpc>
              <a:spcBef>
                <a:spcPct val="0"/>
              </a:spcBef>
            </a:pPr>
            <a:r>
              <a:rPr lang="en-US" sz="2499">
                <a:solidFill>
                  <a:srgbClr val="FFFFFF"/>
                </a:solidFill>
                <a:latin typeface="Arbutus Slab"/>
                <a:ea typeface="Arbutus Slab"/>
                <a:cs typeface="Arbutus Slab"/>
                <a:sym typeface="Arbutus Slab"/>
              </a:rPr>
              <a:t>4</a:t>
            </a:r>
          </a:p>
        </p:txBody>
      </p:sp>
      <p:sp>
        <p:nvSpPr>
          <p:cNvPr name="TextBox 13" id="13"/>
          <p:cNvSpPr txBox="true"/>
          <p:nvPr/>
        </p:nvSpPr>
        <p:spPr>
          <a:xfrm rot="0">
            <a:off x="6438840" y="9684814"/>
            <a:ext cx="5410319"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Sergio Esteban Quintero Benavides</a:t>
            </a:r>
          </a:p>
        </p:txBody>
      </p:sp>
      <p:sp>
        <p:nvSpPr>
          <p:cNvPr name="TextBox 14" id="14"/>
          <p:cNvSpPr txBox="true"/>
          <p:nvPr/>
        </p:nvSpPr>
        <p:spPr>
          <a:xfrm rot="0">
            <a:off x="421400" y="9684814"/>
            <a:ext cx="2734017"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2025/08/06</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503151" y="294067"/>
            <a:ext cx="1512298" cy="1469265"/>
          </a:xfrm>
          <a:custGeom>
            <a:avLst/>
            <a:gdLst/>
            <a:ahLst/>
            <a:cxnLst/>
            <a:rect r="r" b="b" t="t" l="l"/>
            <a:pathLst>
              <a:path h="1469265" w="1512298">
                <a:moveTo>
                  <a:pt x="0" y="0"/>
                </a:moveTo>
                <a:lnTo>
                  <a:pt x="1512298" y="0"/>
                </a:lnTo>
                <a:lnTo>
                  <a:pt x="1512298" y="1469266"/>
                </a:lnTo>
                <a:lnTo>
                  <a:pt x="0" y="1469266"/>
                </a:lnTo>
                <a:lnTo>
                  <a:pt x="0" y="0"/>
                </a:lnTo>
                <a:close/>
              </a:path>
            </a:pathLst>
          </a:custGeom>
          <a:blipFill>
            <a:blip r:embed="rId2"/>
            <a:stretch>
              <a:fillRect l="0" t="0" r="0" b="0"/>
            </a:stretch>
          </a:blipFill>
        </p:spPr>
      </p:sp>
      <p:sp>
        <p:nvSpPr>
          <p:cNvPr name="Freeform 3" id="3"/>
          <p:cNvSpPr/>
          <p:nvPr/>
        </p:nvSpPr>
        <p:spPr>
          <a:xfrm flipH="false" flipV="false" rot="0">
            <a:off x="413320" y="2688911"/>
            <a:ext cx="5484192" cy="4909179"/>
          </a:xfrm>
          <a:custGeom>
            <a:avLst/>
            <a:gdLst/>
            <a:ahLst/>
            <a:cxnLst/>
            <a:rect r="r" b="b" t="t" l="l"/>
            <a:pathLst>
              <a:path h="4909179" w="5484192">
                <a:moveTo>
                  <a:pt x="0" y="0"/>
                </a:moveTo>
                <a:lnTo>
                  <a:pt x="5484193" y="0"/>
                </a:lnTo>
                <a:lnTo>
                  <a:pt x="5484193" y="4909178"/>
                </a:lnTo>
                <a:lnTo>
                  <a:pt x="0" y="4909178"/>
                </a:lnTo>
                <a:lnTo>
                  <a:pt x="0" y="0"/>
                </a:lnTo>
                <a:close/>
              </a:path>
            </a:pathLst>
          </a:custGeom>
          <a:blipFill>
            <a:blip r:embed="rId3"/>
            <a:stretch>
              <a:fillRect l="0" t="0" r="0" b="0"/>
            </a:stretch>
          </a:blipFill>
        </p:spPr>
      </p:sp>
      <p:sp>
        <p:nvSpPr>
          <p:cNvPr name="AutoShape 4" id="4"/>
          <p:cNvSpPr/>
          <p:nvPr/>
        </p:nvSpPr>
        <p:spPr>
          <a:xfrm>
            <a:off x="5897880" y="5143500"/>
            <a:ext cx="6492240" cy="0"/>
          </a:xfrm>
          <a:prstGeom prst="line">
            <a:avLst/>
          </a:prstGeom>
          <a:ln cap="flat" w="152400">
            <a:solidFill>
              <a:srgbClr val="7ED957"/>
            </a:solidFill>
            <a:prstDash val="solid"/>
            <a:headEnd type="none" len="sm" w="sm"/>
            <a:tailEnd type="triangle" len="med" w="lg"/>
          </a:ln>
        </p:spPr>
      </p:sp>
      <p:sp>
        <p:nvSpPr>
          <p:cNvPr name="Freeform 5" id="5"/>
          <p:cNvSpPr/>
          <p:nvPr/>
        </p:nvSpPr>
        <p:spPr>
          <a:xfrm flipH="false" flipV="false" rot="0">
            <a:off x="6800717" y="1978873"/>
            <a:ext cx="4686565" cy="3004340"/>
          </a:xfrm>
          <a:custGeom>
            <a:avLst/>
            <a:gdLst/>
            <a:ahLst/>
            <a:cxnLst/>
            <a:rect r="r" b="b" t="t" l="l"/>
            <a:pathLst>
              <a:path h="3004340" w="4686565">
                <a:moveTo>
                  <a:pt x="0" y="0"/>
                </a:moveTo>
                <a:lnTo>
                  <a:pt x="4686566" y="0"/>
                </a:lnTo>
                <a:lnTo>
                  <a:pt x="4686566" y="3004340"/>
                </a:lnTo>
                <a:lnTo>
                  <a:pt x="0" y="3004340"/>
                </a:lnTo>
                <a:lnTo>
                  <a:pt x="0" y="0"/>
                </a:lnTo>
                <a:close/>
              </a:path>
            </a:pathLst>
          </a:custGeom>
          <a:blipFill>
            <a:blip r:embed="rId4"/>
            <a:stretch>
              <a:fillRect l="0" t="0" r="0" b="0"/>
            </a:stretch>
          </a:blipFill>
        </p:spPr>
      </p:sp>
      <p:sp>
        <p:nvSpPr>
          <p:cNvPr name="Freeform 6" id="6"/>
          <p:cNvSpPr/>
          <p:nvPr/>
        </p:nvSpPr>
        <p:spPr>
          <a:xfrm flipH="false" flipV="false" rot="0">
            <a:off x="5371684" y="5665169"/>
            <a:ext cx="7544631" cy="3593131"/>
          </a:xfrm>
          <a:custGeom>
            <a:avLst/>
            <a:gdLst/>
            <a:ahLst/>
            <a:cxnLst/>
            <a:rect r="r" b="b" t="t" l="l"/>
            <a:pathLst>
              <a:path h="3593131" w="7544631">
                <a:moveTo>
                  <a:pt x="0" y="0"/>
                </a:moveTo>
                <a:lnTo>
                  <a:pt x="7544632" y="0"/>
                </a:lnTo>
                <a:lnTo>
                  <a:pt x="7544632" y="3593131"/>
                </a:lnTo>
                <a:lnTo>
                  <a:pt x="0" y="3593131"/>
                </a:lnTo>
                <a:lnTo>
                  <a:pt x="0" y="0"/>
                </a:lnTo>
                <a:close/>
              </a:path>
            </a:pathLst>
          </a:custGeom>
          <a:blipFill>
            <a:blip r:embed="rId5"/>
            <a:stretch>
              <a:fillRect l="0" t="0" r="0" b="0"/>
            </a:stretch>
          </a:blipFill>
        </p:spPr>
      </p:sp>
      <p:sp>
        <p:nvSpPr>
          <p:cNvPr name="Freeform 7" id="7"/>
          <p:cNvSpPr/>
          <p:nvPr/>
        </p:nvSpPr>
        <p:spPr>
          <a:xfrm flipH="false" flipV="false" rot="0">
            <a:off x="13052026" y="2046842"/>
            <a:ext cx="4207274" cy="6193316"/>
          </a:xfrm>
          <a:custGeom>
            <a:avLst/>
            <a:gdLst/>
            <a:ahLst/>
            <a:cxnLst/>
            <a:rect r="r" b="b" t="t" l="l"/>
            <a:pathLst>
              <a:path h="6193316" w="4207274">
                <a:moveTo>
                  <a:pt x="0" y="0"/>
                </a:moveTo>
                <a:lnTo>
                  <a:pt x="4207274" y="0"/>
                </a:lnTo>
                <a:lnTo>
                  <a:pt x="4207274" y="6193316"/>
                </a:lnTo>
                <a:lnTo>
                  <a:pt x="0" y="6193316"/>
                </a:lnTo>
                <a:lnTo>
                  <a:pt x="0" y="0"/>
                </a:lnTo>
                <a:close/>
              </a:path>
            </a:pathLst>
          </a:custGeom>
          <a:blipFill>
            <a:blip r:embed="rId6"/>
            <a:stretch>
              <a:fillRect l="0" t="0" r="0" b="0"/>
            </a:stretch>
          </a:blipFill>
        </p:spPr>
      </p:sp>
      <p:sp>
        <p:nvSpPr>
          <p:cNvPr name="TextBox 8" id="8"/>
          <p:cNvSpPr txBox="true"/>
          <p:nvPr/>
        </p:nvSpPr>
        <p:spPr>
          <a:xfrm rot="0">
            <a:off x="1028700" y="1200150"/>
            <a:ext cx="14837336" cy="694636"/>
          </a:xfrm>
          <a:prstGeom prst="rect">
            <a:avLst/>
          </a:prstGeom>
        </p:spPr>
        <p:txBody>
          <a:bodyPr anchor="t" rtlCol="false" tIns="0" lIns="0" bIns="0" rIns="0">
            <a:spAutoFit/>
          </a:bodyPr>
          <a:lstStyle/>
          <a:p>
            <a:pPr algn="l">
              <a:lnSpc>
                <a:spcPts val="5158"/>
              </a:lnSpc>
            </a:pPr>
            <a:r>
              <a:rPr lang="en-US" sz="5731" spc="-114">
                <a:solidFill>
                  <a:srgbClr val="291B25"/>
                </a:solidFill>
                <a:latin typeface="Arbutus Slab"/>
                <a:ea typeface="Arbutus Slab"/>
                <a:cs typeface="Arbutus Slab"/>
                <a:sym typeface="Arbutus Slab"/>
              </a:rPr>
              <a:t>II. Lift mechanical design</a:t>
            </a:r>
          </a:p>
        </p:txBody>
      </p:sp>
      <p:grpSp>
        <p:nvGrpSpPr>
          <p:cNvPr name="Group 9" id="9"/>
          <p:cNvGrpSpPr/>
          <p:nvPr/>
        </p:nvGrpSpPr>
        <p:grpSpPr>
          <a:xfrm rot="5400000">
            <a:off x="8776764" y="775764"/>
            <a:ext cx="734472" cy="18288000"/>
            <a:chOff x="0" y="0"/>
            <a:chExt cx="193441" cy="4816593"/>
          </a:xfrm>
        </p:grpSpPr>
        <p:sp>
          <p:nvSpPr>
            <p:cNvPr name="Freeform 10" id="10"/>
            <p:cNvSpPr/>
            <p:nvPr/>
          </p:nvSpPr>
          <p:spPr>
            <a:xfrm flipH="false" flipV="false" rot="0">
              <a:off x="0" y="0"/>
              <a:ext cx="193441" cy="4816592"/>
            </a:xfrm>
            <a:custGeom>
              <a:avLst/>
              <a:gdLst/>
              <a:ahLst/>
              <a:cxnLst/>
              <a:rect r="r" b="b" t="t" l="l"/>
              <a:pathLst>
                <a:path h="4816592" w="193441">
                  <a:moveTo>
                    <a:pt x="0" y="0"/>
                  </a:moveTo>
                  <a:lnTo>
                    <a:pt x="193441" y="0"/>
                  </a:lnTo>
                  <a:lnTo>
                    <a:pt x="193441" y="4816592"/>
                  </a:lnTo>
                  <a:lnTo>
                    <a:pt x="0" y="4816592"/>
                  </a:lnTo>
                  <a:close/>
                </a:path>
              </a:pathLst>
            </a:custGeom>
            <a:solidFill>
              <a:srgbClr val="291B25"/>
            </a:solidFill>
          </p:spPr>
        </p:sp>
        <p:sp>
          <p:nvSpPr>
            <p:cNvPr name="TextBox 11" id="11"/>
            <p:cNvSpPr txBox="true"/>
            <p:nvPr/>
          </p:nvSpPr>
          <p:spPr>
            <a:xfrm>
              <a:off x="0" y="-47625"/>
              <a:ext cx="193441" cy="4864218"/>
            </a:xfrm>
            <a:prstGeom prst="rect">
              <a:avLst/>
            </a:prstGeom>
          </p:spPr>
          <p:txBody>
            <a:bodyPr anchor="ctr" rtlCol="false" tIns="50800" lIns="50800" bIns="50800" rIns="50800"/>
            <a:lstStyle/>
            <a:p>
              <a:pPr algn="ctr">
                <a:lnSpc>
                  <a:spcPts val="3359"/>
                </a:lnSpc>
              </a:pPr>
            </a:p>
          </p:txBody>
        </p:sp>
      </p:grpSp>
      <p:sp>
        <p:nvSpPr>
          <p:cNvPr name="TextBox 12" id="12"/>
          <p:cNvSpPr txBox="true"/>
          <p:nvPr/>
        </p:nvSpPr>
        <p:spPr>
          <a:xfrm rot="0">
            <a:off x="17275996" y="9676336"/>
            <a:ext cx="203388" cy="487633"/>
          </a:xfrm>
          <a:prstGeom prst="rect">
            <a:avLst/>
          </a:prstGeom>
        </p:spPr>
        <p:txBody>
          <a:bodyPr anchor="t" rtlCol="false" tIns="0" lIns="0" bIns="0" rIns="0" wrap="none">
            <a:spAutoFit/>
          </a:bodyPr>
          <a:lstStyle/>
          <a:p>
            <a:pPr algn="ctr">
              <a:lnSpc>
                <a:spcPts val="3499"/>
              </a:lnSpc>
              <a:spcBef>
                <a:spcPct val="0"/>
              </a:spcBef>
            </a:pPr>
            <a:r>
              <a:rPr lang="en-US" sz="2499">
                <a:solidFill>
                  <a:srgbClr val="FFFFFF"/>
                </a:solidFill>
                <a:latin typeface="Arbutus Slab"/>
                <a:ea typeface="Arbutus Slab"/>
                <a:cs typeface="Arbutus Slab"/>
                <a:sym typeface="Arbutus Slab"/>
              </a:rPr>
              <a:t>5</a:t>
            </a:r>
          </a:p>
        </p:txBody>
      </p:sp>
      <p:sp>
        <p:nvSpPr>
          <p:cNvPr name="TextBox 13" id="13"/>
          <p:cNvSpPr txBox="true"/>
          <p:nvPr/>
        </p:nvSpPr>
        <p:spPr>
          <a:xfrm rot="0">
            <a:off x="6438840" y="9684814"/>
            <a:ext cx="5410319"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Sergio Esteban Quintero Benavides</a:t>
            </a:r>
          </a:p>
        </p:txBody>
      </p:sp>
      <p:sp>
        <p:nvSpPr>
          <p:cNvPr name="TextBox 14" id="14"/>
          <p:cNvSpPr txBox="true"/>
          <p:nvPr/>
        </p:nvSpPr>
        <p:spPr>
          <a:xfrm rot="0">
            <a:off x="421400" y="9684814"/>
            <a:ext cx="2734017"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2025/08/06</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503151" y="294067"/>
            <a:ext cx="1512298" cy="1469265"/>
          </a:xfrm>
          <a:custGeom>
            <a:avLst/>
            <a:gdLst/>
            <a:ahLst/>
            <a:cxnLst/>
            <a:rect r="r" b="b" t="t" l="l"/>
            <a:pathLst>
              <a:path h="1469265" w="1512298">
                <a:moveTo>
                  <a:pt x="0" y="0"/>
                </a:moveTo>
                <a:lnTo>
                  <a:pt x="1512298" y="0"/>
                </a:lnTo>
                <a:lnTo>
                  <a:pt x="1512298" y="1469266"/>
                </a:lnTo>
                <a:lnTo>
                  <a:pt x="0" y="1469266"/>
                </a:lnTo>
                <a:lnTo>
                  <a:pt x="0" y="0"/>
                </a:lnTo>
                <a:close/>
              </a:path>
            </a:pathLst>
          </a:custGeom>
          <a:blipFill>
            <a:blip r:embed="rId2"/>
            <a:stretch>
              <a:fillRect l="0" t="0" r="0" b="0"/>
            </a:stretch>
          </a:blipFill>
        </p:spPr>
      </p:sp>
      <p:sp>
        <p:nvSpPr>
          <p:cNvPr name="AutoShape 3" id="3"/>
          <p:cNvSpPr/>
          <p:nvPr/>
        </p:nvSpPr>
        <p:spPr>
          <a:xfrm>
            <a:off x="5897880" y="5143500"/>
            <a:ext cx="6492240" cy="0"/>
          </a:xfrm>
          <a:prstGeom prst="line">
            <a:avLst/>
          </a:prstGeom>
          <a:ln cap="flat" w="152400">
            <a:solidFill>
              <a:srgbClr val="7ED957"/>
            </a:solidFill>
            <a:prstDash val="solid"/>
            <a:headEnd type="none" len="sm" w="sm"/>
            <a:tailEnd type="triangle" len="med" w="lg"/>
          </a:ln>
        </p:spPr>
      </p:sp>
      <p:sp>
        <p:nvSpPr>
          <p:cNvPr name="Freeform 4" id="4"/>
          <p:cNvSpPr/>
          <p:nvPr/>
        </p:nvSpPr>
        <p:spPr>
          <a:xfrm flipH="false" flipV="false" rot="0">
            <a:off x="1051780" y="2046842"/>
            <a:ext cx="4207274" cy="6193316"/>
          </a:xfrm>
          <a:custGeom>
            <a:avLst/>
            <a:gdLst/>
            <a:ahLst/>
            <a:cxnLst/>
            <a:rect r="r" b="b" t="t" l="l"/>
            <a:pathLst>
              <a:path h="6193316" w="4207274">
                <a:moveTo>
                  <a:pt x="0" y="0"/>
                </a:moveTo>
                <a:lnTo>
                  <a:pt x="4207273" y="0"/>
                </a:lnTo>
                <a:lnTo>
                  <a:pt x="4207273" y="6193316"/>
                </a:lnTo>
                <a:lnTo>
                  <a:pt x="0" y="6193316"/>
                </a:lnTo>
                <a:lnTo>
                  <a:pt x="0" y="0"/>
                </a:lnTo>
                <a:close/>
              </a:path>
            </a:pathLst>
          </a:custGeom>
          <a:blipFill>
            <a:blip r:embed="rId3"/>
            <a:stretch>
              <a:fillRect l="0" t="0" r="0" b="0"/>
            </a:stretch>
          </a:blipFill>
        </p:spPr>
      </p:sp>
      <p:sp>
        <p:nvSpPr>
          <p:cNvPr name="Freeform 5" id="5"/>
          <p:cNvSpPr/>
          <p:nvPr/>
        </p:nvSpPr>
        <p:spPr>
          <a:xfrm flipH="false" flipV="false" rot="0">
            <a:off x="12627390" y="1957093"/>
            <a:ext cx="4631910" cy="6372815"/>
          </a:xfrm>
          <a:custGeom>
            <a:avLst/>
            <a:gdLst/>
            <a:ahLst/>
            <a:cxnLst/>
            <a:rect r="r" b="b" t="t" l="l"/>
            <a:pathLst>
              <a:path h="6372815" w="4631910">
                <a:moveTo>
                  <a:pt x="0" y="0"/>
                </a:moveTo>
                <a:lnTo>
                  <a:pt x="4631910" y="0"/>
                </a:lnTo>
                <a:lnTo>
                  <a:pt x="4631910" y="6372814"/>
                </a:lnTo>
                <a:lnTo>
                  <a:pt x="0" y="6372814"/>
                </a:lnTo>
                <a:lnTo>
                  <a:pt x="0" y="0"/>
                </a:lnTo>
                <a:close/>
              </a:path>
            </a:pathLst>
          </a:custGeom>
          <a:blipFill>
            <a:blip r:embed="rId4"/>
            <a:stretch>
              <a:fillRect l="0" t="0" r="0" b="0"/>
            </a:stretch>
          </a:blipFill>
        </p:spPr>
      </p:sp>
      <p:sp>
        <p:nvSpPr>
          <p:cNvPr name="Freeform 6" id="6"/>
          <p:cNvSpPr/>
          <p:nvPr/>
        </p:nvSpPr>
        <p:spPr>
          <a:xfrm flipH="false" flipV="false" rot="0">
            <a:off x="5539434" y="5869193"/>
            <a:ext cx="7209132" cy="3033843"/>
          </a:xfrm>
          <a:custGeom>
            <a:avLst/>
            <a:gdLst/>
            <a:ahLst/>
            <a:cxnLst/>
            <a:rect r="r" b="b" t="t" l="l"/>
            <a:pathLst>
              <a:path h="3033843" w="7209132">
                <a:moveTo>
                  <a:pt x="0" y="0"/>
                </a:moveTo>
                <a:lnTo>
                  <a:pt x="7209132" y="0"/>
                </a:lnTo>
                <a:lnTo>
                  <a:pt x="7209132" y="3033843"/>
                </a:lnTo>
                <a:lnTo>
                  <a:pt x="0" y="3033843"/>
                </a:lnTo>
                <a:lnTo>
                  <a:pt x="0" y="0"/>
                </a:lnTo>
                <a:close/>
              </a:path>
            </a:pathLst>
          </a:custGeom>
          <a:blipFill>
            <a:blip r:embed="rId5"/>
            <a:stretch>
              <a:fillRect l="0" t="0" r="0" b="0"/>
            </a:stretch>
          </a:blipFill>
        </p:spPr>
      </p:sp>
      <p:sp>
        <p:nvSpPr>
          <p:cNvPr name="TextBox 7" id="7"/>
          <p:cNvSpPr txBox="true"/>
          <p:nvPr/>
        </p:nvSpPr>
        <p:spPr>
          <a:xfrm rot="0">
            <a:off x="1028700" y="1200150"/>
            <a:ext cx="14837336" cy="694636"/>
          </a:xfrm>
          <a:prstGeom prst="rect">
            <a:avLst/>
          </a:prstGeom>
        </p:spPr>
        <p:txBody>
          <a:bodyPr anchor="t" rtlCol="false" tIns="0" lIns="0" bIns="0" rIns="0">
            <a:spAutoFit/>
          </a:bodyPr>
          <a:lstStyle/>
          <a:p>
            <a:pPr algn="l">
              <a:lnSpc>
                <a:spcPts val="5158"/>
              </a:lnSpc>
            </a:pPr>
            <a:r>
              <a:rPr lang="en-US" sz="5731" spc="-114">
                <a:solidFill>
                  <a:srgbClr val="291B25"/>
                </a:solidFill>
                <a:latin typeface="Arbutus Slab"/>
                <a:ea typeface="Arbutus Slab"/>
                <a:cs typeface="Arbutus Slab"/>
                <a:sym typeface="Arbutus Slab"/>
              </a:rPr>
              <a:t>II. Lift mechanical design</a:t>
            </a:r>
          </a:p>
        </p:txBody>
      </p:sp>
      <p:grpSp>
        <p:nvGrpSpPr>
          <p:cNvPr name="Group 8" id="8"/>
          <p:cNvGrpSpPr/>
          <p:nvPr/>
        </p:nvGrpSpPr>
        <p:grpSpPr>
          <a:xfrm rot="5400000">
            <a:off x="8776764" y="775764"/>
            <a:ext cx="734472" cy="18288000"/>
            <a:chOff x="0" y="0"/>
            <a:chExt cx="193441" cy="4816593"/>
          </a:xfrm>
        </p:grpSpPr>
        <p:sp>
          <p:nvSpPr>
            <p:cNvPr name="Freeform 9" id="9"/>
            <p:cNvSpPr/>
            <p:nvPr/>
          </p:nvSpPr>
          <p:spPr>
            <a:xfrm flipH="false" flipV="false" rot="0">
              <a:off x="0" y="0"/>
              <a:ext cx="193441" cy="4816592"/>
            </a:xfrm>
            <a:custGeom>
              <a:avLst/>
              <a:gdLst/>
              <a:ahLst/>
              <a:cxnLst/>
              <a:rect r="r" b="b" t="t" l="l"/>
              <a:pathLst>
                <a:path h="4816592" w="193441">
                  <a:moveTo>
                    <a:pt x="0" y="0"/>
                  </a:moveTo>
                  <a:lnTo>
                    <a:pt x="193441" y="0"/>
                  </a:lnTo>
                  <a:lnTo>
                    <a:pt x="193441" y="4816592"/>
                  </a:lnTo>
                  <a:lnTo>
                    <a:pt x="0" y="4816592"/>
                  </a:lnTo>
                  <a:close/>
                </a:path>
              </a:pathLst>
            </a:custGeom>
            <a:solidFill>
              <a:srgbClr val="291B25"/>
            </a:solidFill>
          </p:spPr>
        </p:sp>
        <p:sp>
          <p:nvSpPr>
            <p:cNvPr name="TextBox 10" id="10"/>
            <p:cNvSpPr txBox="true"/>
            <p:nvPr/>
          </p:nvSpPr>
          <p:spPr>
            <a:xfrm>
              <a:off x="0" y="-47625"/>
              <a:ext cx="193441" cy="4864218"/>
            </a:xfrm>
            <a:prstGeom prst="rect">
              <a:avLst/>
            </a:prstGeom>
          </p:spPr>
          <p:txBody>
            <a:bodyPr anchor="ctr" rtlCol="false" tIns="50800" lIns="50800" bIns="50800" rIns="50800"/>
            <a:lstStyle/>
            <a:p>
              <a:pPr algn="ctr">
                <a:lnSpc>
                  <a:spcPts val="3359"/>
                </a:lnSpc>
              </a:pPr>
            </a:p>
          </p:txBody>
        </p:sp>
      </p:grpSp>
      <p:sp>
        <p:nvSpPr>
          <p:cNvPr name="TextBox 11" id="11"/>
          <p:cNvSpPr txBox="true"/>
          <p:nvPr/>
        </p:nvSpPr>
        <p:spPr>
          <a:xfrm rot="0">
            <a:off x="17275996" y="9676336"/>
            <a:ext cx="203388" cy="487633"/>
          </a:xfrm>
          <a:prstGeom prst="rect">
            <a:avLst/>
          </a:prstGeom>
        </p:spPr>
        <p:txBody>
          <a:bodyPr anchor="t" rtlCol="false" tIns="0" lIns="0" bIns="0" rIns="0" wrap="none">
            <a:spAutoFit/>
          </a:bodyPr>
          <a:lstStyle/>
          <a:p>
            <a:pPr algn="ctr">
              <a:lnSpc>
                <a:spcPts val="3499"/>
              </a:lnSpc>
              <a:spcBef>
                <a:spcPct val="0"/>
              </a:spcBef>
            </a:pPr>
            <a:r>
              <a:rPr lang="en-US" sz="2499">
                <a:solidFill>
                  <a:srgbClr val="FFFFFF"/>
                </a:solidFill>
                <a:latin typeface="Arbutus Slab"/>
                <a:ea typeface="Arbutus Slab"/>
                <a:cs typeface="Arbutus Slab"/>
                <a:sym typeface="Arbutus Slab"/>
              </a:rPr>
              <a:t>6</a:t>
            </a:r>
          </a:p>
        </p:txBody>
      </p:sp>
      <p:sp>
        <p:nvSpPr>
          <p:cNvPr name="TextBox 12" id="12"/>
          <p:cNvSpPr txBox="true"/>
          <p:nvPr/>
        </p:nvSpPr>
        <p:spPr>
          <a:xfrm rot="0">
            <a:off x="6438840" y="9684814"/>
            <a:ext cx="5410319"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Sergio Esteban Quintero Benavides</a:t>
            </a:r>
          </a:p>
        </p:txBody>
      </p:sp>
      <p:sp>
        <p:nvSpPr>
          <p:cNvPr name="TextBox 13" id="13"/>
          <p:cNvSpPr txBox="true"/>
          <p:nvPr/>
        </p:nvSpPr>
        <p:spPr>
          <a:xfrm rot="0">
            <a:off x="421400" y="9684814"/>
            <a:ext cx="2734017"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2025/08/06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503151" y="294067"/>
            <a:ext cx="1512298" cy="1469265"/>
          </a:xfrm>
          <a:custGeom>
            <a:avLst/>
            <a:gdLst/>
            <a:ahLst/>
            <a:cxnLst/>
            <a:rect r="r" b="b" t="t" l="l"/>
            <a:pathLst>
              <a:path h="1469265" w="1512298">
                <a:moveTo>
                  <a:pt x="0" y="0"/>
                </a:moveTo>
                <a:lnTo>
                  <a:pt x="1512298" y="0"/>
                </a:lnTo>
                <a:lnTo>
                  <a:pt x="1512298" y="1469266"/>
                </a:lnTo>
                <a:lnTo>
                  <a:pt x="0" y="1469266"/>
                </a:lnTo>
                <a:lnTo>
                  <a:pt x="0" y="0"/>
                </a:lnTo>
                <a:close/>
              </a:path>
            </a:pathLst>
          </a:custGeom>
          <a:blipFill>
            <a:blip r:embed="rId2"/>
            <a:stretch>
              <a:fillRect l="0" t="0" r="0" b="0"/>
            </a:stretch>
          </a:blipFill>
        </p:spPr>
      </p:sp>
      <p:sp>
        <p:nvSpPr>
          <p:cNvPr name="Freeform 3" id="3"/>
          <p:cNvSpPr/>
          <p:nvPr/>
        </p:nvSpPr>
        <p:spPr>
          <a:xfrm flipH="false" flipV="false" rot="0">
            <a:off x="2857402" y="2737523"/>
            <a:ext cx="12573196" cy="5972268"/>
          </a:xfrm>
          <a:custGeom>
            <a:avLst/>
            <a:gdLst/>
            <a:ahLst/>
            <a:cxnLst/>
            <a:rect r="r" b="b" t="t" l="l"/>
            <a:pathLst>
              <a:path h="5972268" w="12573196">
                <a:moveTo>
                  <a:pt x="0" y="0"/>
                </a:moveTo>
                <a:lnTo>
                  <a:pt x="12573196" y="0"/>
                </a:lnTo>
                <a:lnTo>
                  <a:pt x="12573196" y="5972268"/>
                </a:lnTo>
                <a:lnTo>
                  <a:pt x="0" y="5972268"/>
                </a:lnTo>
                <a:lnTo>
                  <a:pt x="0" y="0"/>
                </a:lnTo>
                <a:close/>
              </a:path>
            </a:pathLst>
          </a:custGeom>
          <a:blipFill>
            <a:blip r:embed="rId3"/>
            <a:stretch>
              <a:fillRect l="0" t="0" r="0" b="0"/>
            </a:stretch>
          </a:blipFill>
        </p:spPr>
      </p:sp>
      <p:sp>
        <p:nvSpPr>
          <p:cNvPr name="TextBox 4" id="4"/>
          <p:cNvSpPr txBox="true"/>
          <p:nvPr/>
        </p:nvSpPr>
        <p:spPr>
          <a:xfrm rot="0">
            <a:off x="1028700" y="1200150"/>
            <a:ext cx="14837336" cy="694636"/>
          </a:xfrm>
          <a:prstGeom prst="rect">
            <a:avLst/>
          </a:prstGeom>
        </p:spPr>
        <p:txBody>
          <a:bodyPr anchor="t" rtlCol="false" tIns="0" lIns="0" bIns="0" rIns="0">
            <a:spAutoFit/>
          </a:bodyPr>
          <a:lstStyle/>
          <a:p>
            <a:pPr algn="l">
              <a:lnSpc>
                <a:spcPts val="5158"/>
              </a:lnSpc>
            </a:pPr>
            <a:r>
              <a:rPr lang="en-US" sz="5731" spc="-114">
                <a:solidFill>
                  <a:srgbClr val="291B25"/>
                </a:solidFill>
                <a:latin typeface="Arbutus Slab"/>
                <a:ea typeface="Arbutus Slab"/>
                <a:cs typeface="Arbutus Slab"/>
                <a:sym typeface="Arbutus Slab"/>
              </a:rPr>
              <a:t>II. Lift mechanical design</a:t>
            </a:r>
          </a:p>
        </p:txBody>
      </p:sp>
      <p:grpSp>
        <p:nvGrpSpPr>
          <p:cNvPr name="Group 5" id="5"/>
          <p:cNvGrpSpPr/>
          <p:nvPr/>
        </p:nvGrpSpPr>
        <p:grpSpPr>
          <a:xfrm rot="5400000">
            <a:off x="8776764" y="775764"/>
            <a:ext cx="734472" cy="18288000"/>
            <a:chOff x="0" y="0"/>
            <a:chExt cx="193441" cy="4816593"/>
          </a:xfrm>
        </p:grpSpPr>
        <p:sp>
          <p:nvSpPr>
            <p:cNvPr name="Freeform 6" id="6"/>
            <p:cNvSpPr/>
            <p:nvPr/>
          </p:nvSpPr>
          <p:spPr>
            <a:xfrm flipH="false" flipV="false" rot="0">
              <a:off x="0" y="0"/>
              <a:ext cx="193441" cy="4816592"/>
            </a:xfrm>
            <a:custGeom>
              <a:avLst/>
              <a:gdLst/>
              <a:ahLst/>
              <a:cxnLst/>
              <a:rect r="r" b="b" t="t" l="l"/>
              <a:pathLst>
                <a:path h="4816592" w="193441">
                  <a:moveTo>
                    <a:pt x="0" y="0"/>
                  </a:moveTo>
                  <a:lnTo>
                    <a:pt x="193441" y="0"/>
                  </a:lnTo>
                  <a:lnTo>
                    <a:pt x="193441" y="4816592"/>
                  </a:lnTo>
                  <a:lnTo>
                    <a:pt x="0" y="4816592"/>
                  </a:lnTo>
                  <a:close/>
                </a:path>
              </a:pathLst>
            </a:custGeom>
            <a:solidFill>
              <a:srgbClr val="291B25"/>
            </a:solidFill>
          </p:spPr>
        </p:sp>
        <p:sp>
          <p:nvSpPr>
            <p:cNvPr name="TextBox 7" id="7"/>
            <p:cNvSpPr txBox="true"/>
            <p:nvPr/>
          </p:nvSpPr>
          <p:spPr>
            <a:xfrm>
              <a:off x="0" y="-47625"/>
              <a:ext cx="193441" cy="4864218"/>
            </a:xfrm>
            <a:prstGeom prst="rect">
              <a:avLst/>
            </a:prstGeom>
          </p:spPr>
          <p:txBody>
            <a:bodyPr anchor="ctr" rtlCol="false" tIns="50800" lIns="50800" bIns="50800" rIns="50800"/>
            <a:lstStyle/>
            <a:p>
              <a:pPr algn="ctr">
                <a:lnSpc>
                  <a:spcPts val="3359"/>
                </a:lnSpc>
              </a:pPr>
            </a:p>
          </p:txBody>
        </p:sp>
      </p:grpSp>
      <p:sp>
        <p:nvSpPr>
          <p:cNvPr name="TextBox 8" id="8"/>
          <p:cNvSpPr txBox="true"/>
          <p:nvPr/>
        </p:nvSpPr>
        <p:spPr>
          <a:xfrm rot="0">
            <a:off x="17275996" y="9676336"/>
            <a:ext cx="203388" cy="487633"/>
          </a:xfrm>
          <a:prstGeom prst="rect">
            <a:avLst/>
          </a:prstGeom>
        </p:spPr>
        <p:txBody>
          <a:bodyPr anchor="t" rtlCol="false" tIns="0" lIns="0" bIns="0" rIns="0" wrap="none">
            <a:spAutoFit/>
          </a:bodyPr>
          <a:lstStyle/>
          <a:p>
            <a:pPr algn="ctr">
              <a:lnSpc>
                <a:spcPts val="3499"/>
              </a:lnSpc>
              <a:spcBef>
                <a:spcPct val="0"/>
              </a:spcBef>
            </a:pPr>
            <a:r>
              <a:rPr lang="en-US" sz="2499">
                <a:solidFill>
                  <a:srgbClr val="FFFFFF"/>
                </a:solidFill>
                <a:latin typeface="Arbutus Slab"/>
                <a:ea typeface="Arbutus Slab"/>
                <a:cs typeface="Arbutus Slab"/>
                <a:sym typeface="Arbutus Slab"/>
              </a:rPr>
              <a:t>7</a:t>
            </a:r>
          </a:p>
        </p:txBody>
      </p:sp>
      <p:sp>
        <p:nvSpPr>
          <p:cNvPr name="TextBox 9" id="9"/>
          <p:cNvSpPr txBox="true"/>
          <p:nvPr/>
        </p:nvSpPr>
        <p:spPr>
          <a:xfrm rot="0">
            <a:off x="6438840" y="9684814"/>
            <a:ext cx="5410319"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Sergio Esteban Quintero Benavides</a:t>
            </a:r>
          </a:p>
        </p:txBody>
      </p:sp>
      <p:sp>
        <p:nvSpPr>
          <p:cNvPr name="TextBox 10" id="10"/>
          <p:cNvSpPr txBox="true"/>
          <p:nvPr/>
        </p:nvSpPr>
        <p:spPr>
          <a:xfrm rot="0">
            <a:off x="421400" y="9684814"/>
            <a:ext cx="2734017"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2025/08/06</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503151" y="294067"/>
            <a:ext cx="1512298" cy="1469265"/>
          </a:xfrm>
          <a:custGeom>
            <a:avLst/>
            <a:gdLst/>
            <a:ahLst/>
            <a:cxnLst/>
            <a:rect r="r" b="b" t="t" l="l"/>
            <a:pathLst>
              <a:path h="1469265" w="1512298">
                <a:moveTo>
                  <a:pt x="0" y="0"/>
                </a:moveTo>
                <a:lnTo>
                  <a:pt x="1512298" y="0"/>
                </a:lnTo>
                <a:lnTo>
                  <a:pt x="1512298" y="1469266"/>
                </a:lnTo>
                <a:lnTo>
                  <a:pt x="0" y="1469266"/>
                </a:lnTo>
                <a:lnTo>
                  <a:pt x="0" y="0"/>
                </a:lnTo>
                <a:close/>
              </a:path>
            </a:pathLst>
          </a:custGeom>
          <a:blipFill>
            <a:blip r:embed="rId2"/>
            <a:stretch>
              <a:fillRect l="0" t="0" r="0" b="0"/>
            </a:stretch>
          </a:blipFill>
        </p:spPr>
      </p:sp>
      <p:pic>
        <p:nvPicPr>
          <p:cNvPr name="Picture 3" id="3">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93" r="0" b="7069"/>
          <a:stretch>
            <a:fillRect/>
          </a:stretch>
        </p:blipFill>
        <p:spPr>
          <a:xfrm flipH="false" flipV="false" rot="0">
            <a:off x="6017002" y="1763333"/>
            <a:ext cx="6251459" cy="7752682"/>
          </a:xfrm>
          <a:prstGeom prst="rect">
            <a:avLst/>
          </a:prstGeom>
        </p:spPr>
      </p:pic>
      <p:sp>
        <p:nvSpPr>
          <p:cNvPr name="TextBox 4" id="4"/>
          <p:cNvSpPr txBox="true"/>
          <p:nvPr/>
        </p:nvSpPr>
        <p:spPr>
          <a:xfrm rot="0">
            <a:off x="1028700" y="1200150"/>
            <a:ext cx="14837336" cy="694636"/>
          </a:xfrm>
          <a:prstGeom prst="rect">
            <a:avLst/>
          </a:prstGeom>
        </p:spPr>
        <p:txBody>
          <a:bodyPr anchor="t" rtlCol="false" tIns="0" lIns="0" bIns="0" rIns="0">
            <a:spAutoFit/>
          </a:bodyPr>
          <a:lstStyle/>
          <a:p>
            <a:pPr algn="l">
              <a:lnSpc>
                <a:spcPts val="5158"/>
              </a:lnSpc>
            </a:pPr>
            <a:r>
              <a:rPr lang="en-US" sz="5731" spc="-114">
                <a:solidFill>
                  <a:srgbClr val="291B25"/>
                </a:solidFill>
                <a:latin typeface="Arbutus Slab"/>
                <a:ea typeface="Arbutus Slab"/>
                <a:cs typeface="Arbutus Slab"/>
                <a:sym typeface="Arbutus Slab"/>
              </a:rPr>
              <a:t>II. Lift mechanical design</a:t>
            </a:r>
          </a:p>
        </p:txBody>
      </p:sp>
      <p:grpSp>
        <p:nvGrpSpPr>
          <p:cNvPr name="Group 5" id="5"/>
          <p:cNvGrpSpPr/>
          <p:nvPr/>
        </p:nvGrpSpPr>
        <p:grpSpPr>
          <a:xfrm rot="5400000">
            <a:off x="8776764" y="775764"/>
            <a:ext cx="734472" cy="18288000"/>
            <a:chOff x="0" y="0"/>
            <a:chExt cx="193441" cy="4816593"/>
          </a:xfrm>
        </p:grpSpPr>
        <p:sp>
          <p:nvSpPr>
            <p:cNvPr name="Freeform 6" id="6"/>
            <p:cNvSpPr/>
            <p:nvPr/>
          </p:nvSpPr>
          <p:spPr>
            <a:xfrm flipH="false" flipV="false" rot="0">
              <a:off x="0" y="0"/>
              <a:ext cx="193441" cy="4816592"/>
            </a:xfrm>
            <a:custGeom>
              <a:avLst/>
              <a:gdLst/>
              <a:ahLst/>
              <a:cxnLst/>
              <a:rect r="r" b="b" t="t" l="l"/>
              <a:pathLst>
                <a:path h="4816592" w="193441">
                  <a:moveTo>
                    <a:pt x="0" y="0"/>
                  </a:moveTo>
                  <a:lnTo>
                    <a:pt x="193441" y="0"/>
                  </a:lnTo>
                  <a:lnTo>
                    <a:pt x="193441" y="4816592"/>
                  </a:lnTo>
                  <a:lnTo>
                    <a:pt x="0" y="4816592"/>
                  </a:lnTo>
                  <a:close/>
                </a:path>
              </a:pathLst>
            </a:custGeom>
            <a:solidFill>
              <a:srgbClr val="291B25"/>
            </a:solidFill>
          </p:spPr>
        </p:sp>
        <p:sp>
          <p:nvSpPr>
            <p:cNvPr name="TextBox 7" id="7"/>
            <p:cNvSpPr txBox="true"/>
            <p:nvPr/>
          </p:nvSpPr>
          <p:spPr>
            <a:xfrm>
              <a:off x="0" y="-47625"/>
              <a:ext cx="193441" cy="4864218"/>
            </a:xfrm>
            <a:prstGeom prst="rect">
              <a:avLst/>
            </a:prstGeom>
          </p:spPr>
          <p:txBody>
            <a:bodyPr anchor="ctr" rtlCol="false" tIns="50800" lIns="50800" bIns="50800" rIns="50800"/>
            <a:lstStyle/>
            <a:p>
              <a:pPr algn="ctr">
                <a:lnSpc>
                  <a:spcPts val="3359"/>
                </a:lnSpc>
              </a:pPr>
            </a:p>
          </p:txBody>
        </p:sp>
      </p:grpSp>
      <p:sp>
        <p:nvSpPr>
          <p:cNvPr name="TextBox 8" id="8"/>
          <p:cNvSpPr txBox="true"/>
          <p:nvPr/>
        </p:nvSpPr>
        <p:spPr>
          <a:xfrm rot="0">
            <a:off x="17275996" y="9676336"/>
            <a:ext cx="203388" cy="487633"/>
          </a:xfrm>
          <a:prstGeom prst="rect">
            <a:avLst/>
          </a:prstGeom>
        </p:spPr>
        <p:txBody>
          <a:bodyPr anchor="t" rtlCol="false" tIns="0" lIns="0" bIns="0" rIns="0" wrap="none">
            <a:spAutoFit/>
          </a:bodyPr>
          <a:lstStyle/>
          <a:p>
            <a:pPr algn="ctr">
              <a:lnSpc>
                <a:spcPts val="3499"/>
              </a:lnSpc>
              <a:spcBef>
                <a:spcPct val="0"/>
              </a:spcBef>
            </a:pPr>
            <a:r>
              <a:rPr lang="en-US" sz="2499">
                <a:solidFill>
                  <a:srgbClr val="FFFFFF"/>
                </a:solidFill>
                <a:latin typeface="Arbutus Slab"/>
                <a:ea typeface="Arbutus Slab"/>
                <a:cs typeface="Arbutus Slab"/>
                <a:sym typeface="Arbutus Slab"/>
              </a:rPr>
              <a:t>8</a:t>
            </a:r>
          </a:p>
        </p:txBody>
      </p:sp>
      <p:sp>
        <p:nvSpPr>
          <p:cNvPr name="TextBox 9" id="9"/>
          <p:cNvSpPr txBox="true"/>
          <p:nvPr/>
        </p:nvSpPr>
        <p:spPr>
          <a:xfrm rot="0">
            <a:off x="6438840" y="9684814"/>
            <a:ext cx="5410319"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Sergio Esteban Quintero Benavides</a:t>
            </a:r>
          </a:p>
        </p:txBody>
      </p:sp>
      <p:sp>
        <p:nvSpPr>
          <p:cNvPr name="TextBox 10" id="10"/>
          <p:cNvSpPr txBox="true"/>
          <p:nvPr/>
        </p:nvSpPr>
        <p:spPr>
          <a:xfrm rot="0">
            <a:off x="421400" y="9684814"/>
            <a:ext cx="2734017"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2025/08/06</a:t>
            </a:r>
          </a:p>
        </p:txBody>
      </p:sp>
    </p:spTree>
  </p:cSld>
  <p:clrMapOvr>
    <a:masterClrMapping/>
  </p:clrMapOvr>
  <p:timing>
    <p:tnLst>
      <p:par>
        <p:cTn dur="indefinite" restart="never" nodeType="tmRoot">
          <p:childTnLst>
            <p:video>
              <p:cMediaNode vol="0">
                <p:cTn fill="hold" display="false">
                  <p:stCondLst>
                    <p:cond delay="indefinite"/>
                  </p:stCondLst>
                </p:cTn>
                <p:tgtEl>
                  <p:spTgt spid="3"/>
                </p:tgtEl>
              </p:cMediaNode>
            </p:video>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503151" y="294067"/>
            <a:ext cx="1512298" cy="1469265"/>
          </a:xfrm>
          <a:custGeom>
            <a:avLst/>
            <a:gdLst/>
            <a:ahLst/>
            <a:cxnLst/>
            <a:rect r="r" b="b" t="t" l="l"/>
            <a:pathLst>
              <a:path h="1469265" w="1512298">
                <a:moveTo>
                  <a:pt x="0" y="0"/>
                </a:moveTo>
                <a:lnTo>
                  <a:pt x="1512298" y="0"/>
                </a:lnTo>
                <a:lnTo>
                  <a:pt x="1512298" y="1469266"/>
                </a:lnTo>
                <a:lnTo>
                  <a:pt x="0" y="1469266"/>
                </a:lnTo>
                <a:lnTo>
                  <a:pt x="0" y="0"/>
                </a:lnTo>
                <a:close/>
              </a:path>
            </a:pathLst>
          </a:custGeom>
          <a:blipFill>
            <a:blip r:embed="rId2"/>
            <a:stretch>
              <a:fillRect l="0" t="0" r="0" b="0"/>
            </a:stretch>
          </a:blipFill>
        </p:spPr>
      </p:sp>
      <p:pic>
        <p:nvPicPr>
          <p:cNvPr name="Picture 3" id="3"/>
          <p:cNvPicPr>
            <a:picLocks noChangeAspect="true"/>
          </p:cNvPicPr>
          <p:nvPr/>
        </p:nvPicPr>
        <p:blipFill>
          <a:blip r:embed="rId3"/>
          <a:stretch>
            <a:fillRect/>
          </a:stretch>
        </p:blipFill>
        <p:spPr>
          <a:xfrm rot="0">
            <a:off x="9468576" y="5248723"/>
            <a:ext cx="7496845" cy="3268586"/>
          </a:xfrm>
          <a:prstGeom prst="rect">
            <a:avLst/>
          </a:prstGeom>
        </p:spPr>
      </p:pic>
      <p:pic>
        <p:nvPicPr>
          <p:cNvPr name="Picture 4" id="4"/>
          <p:cNvPicPr>
            <a:picLocks noChangeAspect="true"/>
          </p:cNvPicPr>
          <p:nvPr/>
        </p:nvPicPr>
        <p:blipFill>
          <a:blip r:embed="rId4"/>
          <a:stretch>
            <a:fillRect/>
          </a:stretch>
        </p:blipFill>
        <p:spPr>
          <a:xfrm rot="0">
            <a:off x="11312164" y="4408680"/>
            <a:ext cx="3809670" cy="1277927"/>
          </a:xfrm>
          <a:prstGeom prst="rect">
            <a:avLst/>
          </a:prstGeom>
        </p:spPr>
      </p:pic>
      <p:pic>
        <p:nvPicPr>
          <p:cNvPr name="Picture 5" id="5"/>
          <p:cNvPicPr>
            <a:picLocks noChangeAspect="true"/>
          </p:cNvPicPr>
          <p:nvPr/>
        </p:nvPicPr>
        <p:blipFill>
          <a:blip r:embed="rId5"/>
          <a:stretch>
            <a:fillRect/>
          </a:stretch>
        </p:blipFill>
        <p:spPr>
          <a:xfrm rot="0">
            <a:off x="8716095" y="2328538"/>
            <a:ext cx="9001807" cy="2557214"/>
          </a:xfrm>
          <a:prstGeom prst="rect">
            <a:avLst/>
          </a:prstGeom>
        </p:spPr>
      </p:pic>
      <p:sp>
        <p:nvSpPr>
          <p:cNvPr name="Freeform 6" id="6"/>
          <p:cNvSpPr/>
          <p:nvPr/>
        </p:nvSpPr>
        <p:spPr>
          <a:xfrm flipH="false" flipV="false" rot="0">
            <a:off x="1028700" y="2184171"/>
            <a:ext cx="7068141" cy="7078973"/>
          </a:xfrm>
          <a:custGeom>
            <a:avLst/>
            <a:gdLst/>
            <a:ahLst/>
            <a:cxnLst/>
            <a:rect r="r" b="b" t="t" l="l"/>
            <a:pathLst>
              <a:path h="7078973" w="7068141">
                <a:moveTo>
                  <a:pt x="0" y="0"/>
                </a:moveTo>
                <a:lnTo>
                  <a:pt x="7068141" y="0"/>
                </a:lnTo>
                <a:lnTo>
                  <a:pt x="7068141" y="7078973"/>
                </a:lnTo>
                <a:lnTo>
                  <a:pt x="0" y="7078973"/>
                </a:lnTo>
                <a:lnTo>
                  <a:pt x="0" y="0"/>
                </a:lnTo>
                <a:close/>
              </a:path>
            </a:pathLst>
          </a:custGeom>
          <a:blipFill>
            <a:blip r:embed="rId6"/>
            <a:stretch>
              <a:fillRect l="0" t="0" r="0" b="0"/>
            </a:stretch>
          </a:blipFill>
        </p:spPr>
      </p:sp>
      <p:sp>
        <p:nvSpPr>
          <p:cNvPr name="TextBox 7" id="7"/>
          <p:cNvSpPr txBox="true"/>
          <p:nvPr/>
        </p:nvSpPr>
        <p:spPr>
          <a:xfrm rot="0">
            <a:off x="1028700" y="1200150"/>
            <a:ext cx="14837336" cy="694636"/>
          </a:xfrm>
          <a:prstGeom prst="rect">
            <a:avLst/>
          </a:prstGeom>
        </p:spPr>
        <p:txBody>
          <a:bodyPr anchor="t" rtlCol="false" tIns="0" lIns="0" bIns="0" rIns="0">
            <a:spAutoFit/>
          </a:bodyPr>
          <a:lstStyle/>
          <a:p>
            <a:pPr algn="l">
              <a:lnSpc>
                <a:spcPts val="5158"/>
              </a:lnSpc>
            </a:pPr>
            <a:r>
              <a:rPr lang="en-US" sz="5731" spc="-114">
                <a:solidFill>
                  <a:srgbClr val="291B25"/>
                </a:solidFill>
                <a:latin typeface="Arbutus Slab"/>
                <a:ea typeface="Arbutus Slab"/>
                <a:cs typeface="Arbutus Slab"/>
                <a:sym typeface="Arbutus Slab"/>
              </a:rPr>
              <a:t>III. Modeling</a:t>
            </a:r>
          </a:p>
        </p:txBody>
      </p:sp>
      <p:sp>
        <p:nvSpPr>
          <p:cNvPr name="TextBox 8" id="8"/>
          <p:cNvSpPr txBox="true"/>
          <p:nvPr/>
        </p:nvSpPr>
        <p:spPr>
          <a:xfrm rot="0">
            <a:off x="8979025" y="1815172"/>
            <a:ext cx="7662762" cy="669925"/>
          </a:xfrm>
          <a:prstGeom prst="rect">
            <a:avLst/>
          </a:prstGeom>
        </p:spPr>
        <p:txBody>
          <a:bodyPr anchor="t" rtlCol="false" tIns="0" lIns="0" bIns="0" rIns="0">
            <a:spAutoFit/>
          </a:bodyPr>
          <a:lstStyle/>
          <a:p>
            <a:pPr algn="l">
              <a:lnSpc>
                <a:spcPts val="5599"/>
              </a:lnSpc>
            </a:pPr>
            <a:r>
              <a:rPr lang="en-US" sz="3999" spc="-79">
                <a:solidFill>
                  <a:srgbClr val="291B25"/>
                </a:solidFill>
                <a:latin typeface="Arbutus Slab"/>
                <a:ea typeface="Arbutus Slab"/>
                <a:cs typeface="Arbutus Slab"/>
                <a:sym typeface="Arbutus Slab"/>
              </a:rPr>
              <a:t>Kinematics:</a:t>
            </a:r>
          </a:p>
        </p:txBody>
      </p:sp>
      <p:grpSp>
        <p:nvGrpSpPr>
          <p:cNvPr name="Group 9" id="9"/>
          <p:cNvGrpSpPr/>
          <p:nvPr/>
        </p:nvGrpSpPr>
        <p:grpSpPr>
          <a:xfrm rot="5400000">
            <a:off x="8776764" y="775764"/>
            <a:ext cx="734472" cy="18288000"/>
            <a:chOff x="0" y="0"/>
            <a:chExt cx="193441" cy="4816593"/>
          </a:xfrm>
        </p:grpSpPr>
        <p:sp>
          <p:nvSpPr>
            <p:cNvPr name="Freeform 10" id="10"/>
            <p:cNvSpPr/>
            <p:nvPr/>
          </p:nvSpPr>
          <p:spPr>
            <a:xfrm flipH="false" flipV="false" rot="0">
              <a:off x="0" y="0"/>
              <a:ext cx="193441" cy="4816592"/>
            </a:xfrm>
            <a:custGeom>
              <a:avLst/>
              <a:gdLst/>
              <a:ahLst/>
              <a:cxnLst/>
              <a:rect r="r" b="b" t="t" l="l"/>
              <a:pathLst>
                <a:path h="4816592" w="193441">
                  <a:moveTo>
                    <a:pt x="0" y="0"/>
                  </a:moveTo>
                  <a:lnTo>
                    <a:pt x="193441" y="0"/>
                  </a:lnTo>
                  <a:lnTo>
                    <a:pt x="193441" y="4816592"/>
                  </a:lnTo>
                  <a:lnTo>
                    <a:pt x="0" y="4816592"/>
                  </a:lnTo>
                  <a:close/>
                </a:path>
              </a:pathLst>
            </a:custGeom>
            <a:solidFill>
              <a:srgbClr val="291B25"/>
            </a:solidFill>
          </p:spPr>
        </p:sp>
        <p:sp>
          <p:nvSpPr>
            <p:cNvPr name="TextBox 11" id="11"/>
            <p:cNvSpPr txBox="true"/>
            <p:nvPr/>
          </p:nvSpPr>
          <p:spPr>
            <a:xfrm>
              <a:off x="0" y="-47625"/>
              <a:ext cx="193441" cy="4864218"/>
            </a:xfrm>
            <a:prstGeom prst="rect">
              <a:avLst/>
            </a:prstGeom>
          </p:spPr>
          <p:txBody>
            <a:bodyPr anchor="ctr" rtlCol="false" tIns="50800" lIns="50800" bIns="50800" rIns="50800"/>
            <a:lstStyle/>
            <a:p>
              <a:pPr algn="ctr">
                <a:lnSpc>
                  <a:spcPts val="3359"/>
                </a:lnSpc>
              </a:pPr>
            </a:p>
          </p:txBody>
        </p:sp>
      </p:grpSp>
      <p:sp>
        <p:nvSpPr>
          <p:cNvPr name="TextBox 12" id="12"/>
          <p:cNvSpPr txBox="true"/>
          <p:nvPr/>
        </p:nvSpPr>
        <p:spPr>
          <a:xfrm rot="0">
            <a:off x="17275996" y="9676336"/>
            <a:ext cx="203388" cy="487633"/>
          </a:xfrm>
          <a:prstGeom prst="rect">
            <a:avLst/>
          </a:prstGeom>
        </p:spPr>
        <p:txBody>
          <a:bodyPr anchor="t" rtlCol="false" tIns="0" lIns="0" bIns="0" rIns="0" wrap="none">
            <a:spAutoFit/>
          </a:bodyPr>
          <a:lstStyle/>
          <a:p>
            <a:pPr algn="ctr">
              <a:lnSpc>
                <a:spcPts val="3499"/>
              </a:lnSpc>
              <a:spcBef>
                <a:spcPct val="0"/>
              </a:spcBef>
            </a:pPr>
            <a:r>
              <a:rPr lang="en-US" sz="2499">
                <a:solidFill>
                  <a:srgbClr val="FFFFFF"/>
                </a:solidFill>
                <a:latin typeface="Arbutus Slab"/>
                <a:ea typeface="Arbutus Slab"/>
                <a:cs typeface="Arbutus Slab"/>
                <a:sym typeface="Arbutus Slab"/>
              </a:rPr>
              <a:t>9</a:t>
            </a:r>
          </a:p>
        </p:txBody>
      </p:sp>
      <p:sp>
        <p:nvSpPr>
          <p:cNvPr name="TextBox 13" id="13"/>
          <p:cNvSpPr txBox="true"/>
          <p:nvPr/>
        </p:nvSpPr>
        <p:spPr>
          <a:xfrm rot="0">
            <a:off x="6438840" y="9684814"/>
            <a:ext cx="5410319"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Sergio Esteban Quintero Benavides</a:t>
            </a:r>
          </a:p>
        </p:txBody>
      </p:sp>
      <p:sp>
        <p:nvSpPr>
          <p:cNvPr name="TextBox 14" id="14"/>
          <p:cNvSpPr txBox="true"/>
          <p:nvPr/>
        </p:nvSpPr>
        <p:spPr>
          <a:xfrm rot="0">
            <a:off x="421400" y="9684814"/>
            <a:ext cx="2734017" cy="422275"/>
          </a:xfrm>
          <a:prstGeom prst="rect">
            <a:avLst/>
          </a:prstGeom>
        </p:spPr>
        <p:txBody>
          <a:bodyPr anchor="t" rtlCol="false" tIns="0" lIns="0" bIns="0" rIns="0">
            <a:spAutoFit/>
          </a:bodyPr>
          <a:lstStyle/>
          <a:p>
            <a:pPr algn="ctr">
              <a:lnSpc>
                <a:spcPts val="3499"/>
              </a:lnSpc>
            </a:pPr>
            <a:r>
              <a:rPr lang="en-US" sz="2499">
                <a:solidFill>
                  <a:srgbClr val="FFFFFF"/>
                </a:solidFill>
                <a:latin typeface="Arbutus Slab"/>
                <a:ea typeface="Arbutus Slab"/>
                <a:cs typeface="Arbutus Slab"/>
                <a:sym typeface="Arbutus Slab"/>
              </a:rPr>
              <a:t>2025/08/06</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DAGvCC0mPFo</dc:identifier>
  <dcterms:modified xsi:type="dcterms:W3CDTF">2011-08-01T06:04:30Z</dcterms:modified>
  <cp:revision>1</cp:revision>
  <dc:title>Presentation TICO</dc:title>
</cp:coreProperties>
</file>